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  <p:sldMasterId id="2147483784" r:id="rId2"/>
    <p:sldMasterId id="2147483746" r:id="rId3"/>
    <p:sldMasterId id="2147483806" r:id="rId4"/>
    <p:sldMasterId id="2147483809" r:id="rId5"/>
    <p:sldMasterId id="2147483816" r:id="rId6"/>
  </p:sldMasterIdLst>
  <p:notesMasterIdLst>
    <p:notesMasterId r:id="rId86"/>
  </p:notesMasterIdLst>
  <p:handoutMasterIdLst>
    <p:handoutMasterId r:id="rId87"/>
  </p:handoutMasterIdLst>
  <p:sldIdLst>
    <p:sldId id="307" r:id="rId7"/>
    <p:sldId id="661" r:id="rId8"/>
    <p:sldId id="675" r:id="rId9"/>
    <p:sldId id="562" r:id="rId10"/>
    <p:sldId id="663" r:id="rId11"/>
    <p:sldId id="665" r:id="rId12"/>
    <p:sldId id="566" r:id="rId13"/>
    <p:sldId id="556" r:id="rId14"/>
    <p:sldId id="557" r:id="rId15"/>
    <p:sldId id="558" r:id="rId16"/>
    <p:sldId id="559" r:id="rId17"/>
    <p:sldId id="560" r:id="rId18"/>
    <p:sldId id="561" r:id="rId19"/>
    <p:sldId id="499" r:id="rId20"/>
    <p:sldId id="660" r:id="rId21"/>
    <p:sldId id="343" r:id="rId22"/>
    <p:sldId id="385" r:id="rId23"/>
    <p:sldId id="453" r:id="rId24"/>
    <p:sldId id="664" r:id="rId25"/>
    <p:sldId id="564" r:id="rId26"/>
    <p:sldId id="656" r:id="rId27"/>
    <p:sldId id="565" r:id="rId28"/>
    <p:sldId id="659" r:id="rId29"/>
    <p:sldId id="401" r:id="rId30"/>
    <p:sldId id="461" r:id="rId31"/>
    <p:sldId id="667" r:id="rId32"/>
    <p:sldId id="630" r:id="rId33"/>
    <p:sldId id="344" r:id="rId34"/>
    <p:sldId id="393" r:id="rId35"/>
    <p:sldId id="447" r:id="rId36"/>
    <p:sldId id="400" r:id="rId37"/>
    <p:sldId id="657" r:id="rId38"/>
    <p:sldId id="658" r:id="rId39"/>
    <p:sldId id="629" r:id="rId40"/>
    <p:sldId id="628" r:id="rId41"/>
    <p:sldId id="605" r:id="rId42"/>
    <p:sldId id="654" r:id="rId43"/>
    <p:sldId id="604" r:id="rId44"/>
    <p:sldId id="617" r:id="rId45"/>
    <p:sldId id="666" r:id="rId46"/>
    <p:sldId id="539" r:id="rId47"/>
    <p:sldId id="662" r:id="rId48"/>
    <p:sldId id="535" r:id="rId49"/>
    <p:sldId id="382" r:id="rId50"/>
    <p:sldId id="622" r:id="rId51"/>
    <p:sldId id="623" r:id="rId52"/>
    <p:sldId id="648" r:id="rId53"/>
    <p:sldId id="631" r:id="rId54"/>
    <p:sldId id="669" r:id="rId55"/>
    <p:sldId id="668" r:id="rId56"/>
    <p:sldId id="632" r:id="rId57"/>
    <p:sldId id="633" r:id="rId58"/>
    <p:sldId id="634" r:id="rId59"/>
    <p:sldId id="635" r:id="rId60"/>
    <p:sldId id="636" r:id="rId61"/>
    <p:sldId id="637" r:id="rId62"/>
    <p:sldId id="638" r:id="rId63"/>
    <p:sldId id="639" r:id="rId64"/>
    <p:sldId id="640" r:id="rId65"/>
    <p:sldId id="642" r:id="rId66"/>
    <p:sldId id="643" r:id="rId67"/>
    <p:sldId id="644" r:id="rId68"/>
    <p:sldId id="650" r:id="rId69"/>
    <p:sldId id="670" r:id="rId70"/>
    <p:sldId id="671" r:id="rId71"/>
    <p:sldId id="651" r:id="rId72"/>
    <p:sldId id="652" r:id="rId73"/>
    <p:sldId id="653" r:id="rId74"/>
    <p:sldId id="398" r:id="rId75"/>
    <p:sldId id="389" r:id="rId76"/>
    <p:sldId id="676" r:id="rId77"/>
    <p:sldId id="678" r:id="rId78"/>
    <p:sldId id="679" r:id="rId79"/>
    <p:sldId id="655" r:id="rId80"/>
    <p:sldId id="645" r:id="rId81"/>
    <p:sldId id="646" r:id="rId82"/>
    <p:sldId id="674" r:id="rId83"/>
    <p:sldId id="570" r:id="rId84"/>
    <p:sldId id="672" r:id="rId85"/>
  </p:sldIdLst>
  <p:sldSz cx="9144000" cy="5143500" type="screen16x9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8AFF"/>
    <a:srgbClr val="B9CBFF"/>
    <a:srgbClr val="D9E3FF"/>
    <a:srgbClr val="EC6084"/>
    <a:srgbClr val="012085"/>
    <a:srgbClr val="F3954A"/>
    <a:srgbClr val="9F358B"/>
    <a:srgbClr val="2699D6"/>
    <a:srgbClr val="824D9D"/>
    <a:srgbClr val="D3D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76043" autoAdjust="0"/>
  </p:normalViewPr>
  <p:slideViewPr>
    <p:cSldViewPr>
      <p:cViewPr varScale="1">
        <p:scale>
          <a:sx n="115" d="100"/>
          <a:sy n="115" d="100"/>
        </p:scale>
        <p:origin x="149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168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E2-4980-8B96-858C5D7432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E2-4980-8B96-858C5D7432E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0E2-4980-8B96-858C5D7432E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0E2-4980-8B96-858C5D7432E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0E2-4980-8B96-858C5D743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E4040-5678-4617-BDDC-EE26C9D19E43}" type="datetimeFigureOut">
              <a:rPr lang="sk-SK" smtClean="0"/>
              <a:t>04.12.2018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F6ABA-7B80-42DF-BEF9-5AE90EB05F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5953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D66E2-EBC5-4826-85E1-63E9EC1122F9}" type="datetimeFigureOut">
              <a:rPr lang="sk-SK" smtClean="0"/>
              <a:t>04.12.2018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74089-5982-4946-B5DF-A564D24159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4169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vs.sk/televizia/archiv/11481/113089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telecoms.com/opinion/ten-telecoms-industry-predictions-for-2017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elecoms.com/opinion/ten-telecoms-industry-predictions-for-2017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vs.sk/televizia/archiv/11481/113089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witter.com/random_walker/status/976836626121977858" TargetMode="Externa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Predstavenie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endParaRPr lang="en-US" dirty="0" smtClean="0"/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http://snap.stanford.edu/class/cs224w-2010/proj2009/cs322_borowitz_wulff.pdf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 smtClean="0"/>
          </a:p>
          <a:p>
            <a:r>
              <a:rPr lang="sk-SK" dirty="0" err="1" smtClean="0"/>
              <a:t>St</a:t>
            </a:r>
            <a:r>
              <a:rPr lang="sk-SK" dirty="0" smtClean="0"/>
              <a:t> Helena</a:t>
            </a:r>
            <a:endParaRPr lang="en-US" dirty="0" smtClean="0"/>
          </a:p>
          <a:p>
            <a:r>
              <a:rPr lang="en-US" dirty="0" smtClean="0"/>
              <a:t>https://trends.google.com/trends/explore?cat=13&amp;q=%2Fm%2F0bs2j8q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https://en.wikipedia.org/wiki/Saint_Helena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Ghana-</a:t>
            </a:r>
            <a:r>
              <a:rPr lang="en-US" dirty="0" err="1" smtClean="0"/>
              <a:t>Blockchain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https://trends.google.com/trends/explore?cat=13&amp;date=all&amp;q=%2Fm%2F0138n0j1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https://africabusinesscommunities.com/news/africa%E2%80%99s-first-multinational-blockchain-land-registry-to-be-launched-in-kenya-and-ghana/</a:t>
            </a:r>
          </a:p>
          <a:p>
            <a:endParaRPr lang="en-US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669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74089-5982-4946-B5DF-A564D24159F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06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Udalosti </a:t>
            </a:r>
            <a:r>
              <a:rPr lang="sk-SK" dirty="0" err="1" smtClean="0"/>
              <a:t>zachytavaju</a:t>
            </a:r>
            <a:r>
              <a:rPr lang="sk-SK" dirty="0" smtClean="0"/>
              <a:t> priebeh</a:t>
            </a:r>
          </a:p>
          <a:p>
            <a:r>
              <a:rPr lang="sk-SK" dirty="0" smtClean="0"/>
              <a:t>Fakty </a:t>
            </a:r>
            <a:r>
              <a:rPr lang="sk-SK" dirty="0" err="1" smtClean="0"/>
              <a:t>zachytavaju</a:t>
            </a:r>
            <a:r>
              <a:rPr lang="sk-SK" dirty="0" smtClean="0"/>
              <a:t> stav</a:t>
            </a:r>
            <a:endParaRPr lang="en-US" dirty="0" smtClean="0"/>
          </a:p>
          <a:p>
            <a:endParaRPr lang="en-US" dirty="0" smtClean="0"/>
          </a:p>
          <a:p>
            <a:r>
              <a:rPr lang="sk-SK" dirty="0" smtClean="0"/>
              <a:t>http://cia-develop.dcos.softec.sk/#/galaxy-o4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168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http://reducing-suffering.org/ethical-issues-artificial-reinforcement-learning/</a:t>
            </a:r>
          </a:p>
          <a:p>
            <a:endParaRPr lang="sk-SK" dirty="0" smtClean="0"/>
          </a:p>
          <a:p>
            <a:r>
              <a:rPr lang="en-US" dirty="0" smtClean="0"/>
              <a:t>http://docs.goodai.com/brainsimulator/guides/discreteqlearning/index.html#asmNode</a:t>
            </a:r>
            <a:endParaRPr lang="sk-SK" dirty="0" smtClean="0"/>
          </a:p>
          <a:p>
            <a:endParaRPr lang="sk-SK" dirty="0" smtClean="0"/>
          </a:p>
          <a:p>
            <a:r>
              <a:rPr lang="en-US" dirty="0" smtClean="0"/>
              <a:t>https://en.wikipedia.org/wiki/Q-learning</a:t>
            </a:r>
          </a:p>
          <a:p>
            <a:endParaRPr lang="en-US" dirty="0" smtClean="0"/>
          </a:p>
          <a:p>
            <a:r>
              <a:rPr lang="en-US" dirty="0" err="1" smtClean="0"/>
              <a:t>Kvalita</a:t>
            </a:r>
            <a:r>
              <a:rPr lang="en-US" dirty="0" smtClean="0"/>
              <a:t> s</a:t>
            </a:r>
            <a:r>
              <a:rPr lang="sk-SK" dirty="0" err="1" smtClean="0"/>
              <a:t>účasného</a:t>
            </a:r>
            <a:r>
              <a:rPr lang="sk-SK" baseline="0" dirty="0" smtClean="0"/>
              <a:t> stavu je odvodená od:</a:t>
            </a:r>
          </a:p>
          <a:p>
            <a:r>
              <a:rPr lang="sk-SK" baseline="0" dirty="0" err="1" smtClean="0"/>
              <a:t>Kvalit</a:t>
            </a:r>
            <a:r>
              <a:rPr lang="en-US" baseline="0" dirty="0" smtClean="0"/>
              <a:t>y </a:t>
            </a:r>
            <a:r>
              <a:rPr lang="en-US" baseline="0" dirty="0" err="1" smtClean="0"/>
              <a:t>stavu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predo</a:t>
            </a:r>
            <a:r>
              <a:rPr lang="sk-SK" baseline="0" dirty="0" err="1" smtClean="0"/>
              <a:t>šlé</a:t>
            </a:r>
            <a:r>
              <a:rPr lang="en-US" baseline="0" dirty="0" smtClean="0"/>
              <a:t>ho</a:t>
            </a:r>
            <a:endParaRPr lang="sk-SK" baseline="0" dirty="0" smtClean="0"/>
          </a:p>
          <a:p>
            <a:r>
              <a:rPr lang="sk-SK" baseline="0" dirty="0" smtClean="0"/>
              <a:t>Samotného predošlého stavu</a:t>
            </a:r>
          </a:p>
          <a:p>
            <a:r>
              <a:rPr lang="sk-SK" baseline="0" dirty="0" smtClean="0"/>
              <a:t>Vybranej akcie</a:t>
            </a:r>
          </a:p>
          <a:p>
            <a:r>
              <a:rPr lang="sk-SK" baseline="0" dirty="0" smtClean="0"/>
              <a:t>Nastavených podmienok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4855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https://deepmind.com/blog/alphago-zero-learning-scratch/#gif-120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0211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https://deepmind.com/blog/alphago-zero-learning-scratch/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0945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Agregácie</a:t>
            </a:r>
            <a:r>
              <a:rPr lang="sk-SK" dirty="0" smtClean="0"/>
              <a:t>=</a:t>
            </a:r>
            <a:r>
              <a:rPr lang="sk-SK" dirty="0" err="1" smtClean="0"/>
              <a:t>odzoomovanie</a:t>
            </a:r>
            <a:r>
              <a:rPr lang="sk-SK" dirty="0" smtClean="0"/>
              <a:t> za účelom získania</a:t>
            </a:r>
            <a:r>
              <a:rPr lang="sk-SK" baseline="0" dirty="0" smtClean="0"/>
              <a:t> nadhľadu</a:t>
            </a:r>
          </a:p>
          <a:p>
            <a:r>
              <a:rPr lang="sk-SK" baseline="0" dirty="0" err="1" smtClean="0"/>
              <a:t>Agregácie</a:t>
            </a:r>
            <a:r>
              <a:rPr lang="sk-SK" baseline="0" dirty="0" smtClean="0"/>
              <a:t> nám umožňujú klásť sofistikované otázky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sk-SK" dirty="0" smtClean="0"/>
              <a:t>GET prod_sube-2016.12.25/</a:t>
            </a:r>
            <a:r>
              <a:rPr lang="sk-SK" dirty="0" err="1" smtClean="0"/>
              <a:t>commercial_act</a:t>
            </a:r>
            <a:r>
              <a:rPr lang="sk-SK" dirty="0" smtClean="0"/>
              <a:t>/_</a:t>
            </a:r>
            <a:r>
              <a:rPr lang="sk-SK" dirty="0" err="1" smtClean="0"/>
              <a:t>search</a:t>
            </a:r>
            <a:endParaRPr lang="sk-SK" dirty="0" smtClean="0"/>
          </a:p>
          <a:p>
            <a:r>
              <a:rPr lang="sk-SK" dirty="0" smtClean="0"/>
              <a:t>{</a:t>
            </a:r>
          </a:p>
          <a:p>
            <a:r>
              <a:rPr lang="sk-SK" dirty="0" smtClean="0"/>
              <a:t>  "</a:t>
            </a:r>
            <a:r>
              <a:rPr lang="sk-SK" dirty="0" err="1" smtClean="0"/>
              <a:t>size</a:t>
            </a:r>
            <a:r>
              <a:rPr lang="sk-SK" dirty="0" smtClean="0"/>
              <a:t>": 0,</a:t>
            </a:r>
          </a:p>
          <a:p>
            <a:r>
              <a:rPr lang="sk-SK" dirty="0" smtClean="0"/>
              <a:t>  "</a:t>
            </a:r>
            <a:r>
              <a:rPr lang="sk-SK" dirty="0" err="1" smtClean="0"/>
              <a:t>aggs</a:t>
            </a:r>
            <a:r>
              <a:rPr lang="sk-SK" dirty="0" smtClean="0"/>
              <a:t>": {</a:t>
            </a:r>
          </a:p>
          <a:p>
            <a:r>
              <a:rPr lang="sk-SK" dirty="0" smtClean="0"/>
              <a:t>    "produkty": {</a:t>
            </a:r>
          </a:p>
          <a:p>
            <a:r>
              <a:rPr lang="sk-SK" dirty="0" smtClean="0"/>
              <a:t>      "</a:t>
            </a:r>
            <a:r>
              <a:rPr lang="sk-SK" dirty="0" err="1" smtClean="0"/>
              <a:t>sum</a:t>
            </a:r>
            <a:r>
              <a:rPr lang="sk-SK" dirty="0" smtClean="0"/>
              <a:t>": {</a:t>
            </a:r>
          </a:p>
          <a:p>
            <a:r>
              <a:rPr lang="sk-SK" dirty="0" smtClean="0"/>
              <a:t>        "</a:t>
            </a:r>
            <a:r>
              <a:rPr lang="sk-SK" dirty="0" err="1" smtClean="0"/>
              <a:t>field</a:t>
            </a:r>
            <a:r>
              <a:rPr lang="sk-SK" dirty="0" smtClean="0"/>
              <a:t>": "</a:t>
            </a:r>
            <a:r>
              <a:rPr lang="sk-SK" dirty="0" err="1" smtClean="0"/>
              <a:t>price_obj</a:t>
            </a:r>
            <a:r>
              <a:rPr lang="sk-SK" dirty="0" smtClean="0"/>
              <a:t>"</a:t>
            </a:r>
          </a:p>
          <a:p>
            <a:r>
              <a:rPr lang="sk-SK" dirty="0" smtClean="0"/>
              <a:t>      }</a:t>
            </a:r>
          </a:p>
          <a:p>
            <a:r>
              <a:rPr lang="sk-SK" dirty="0" smtClean="0"/>
              <a:t>    },</a:t>
            </a:r>
          </a:p>
          <a:p>
            <a:r>
              <a:rPr lang="sk-SK" dirty="0" smtClean="0"/>
              <a:t>    "odmeny": {</a:t>
            </a:r>
          </a:p>
          <a:p>
            <a:r>
              <a:rPr lang="sk-SK" dirty="0" smtClean="0"/>
              <a:t>      "</a:t>
            </a:r>
            <a:r>
              <a:rPr lang="sk-SK" dirty="0" err="1" smtClean="0"/>
              <a:t>sum</a:t>
            </a:r>
            <a:r>
              <a:rPr lang="sk-SK" dirty="0" smtClean="0"/>
              <a:t>": {</a:t>
            </a:r>
          </a:p>
          <a:p>
            <a:r>
              <a:rPr lang="sk-SK" dirty="0" smtClean="0"/>
              <a:t>        "</a:t>
            </a:r>
            <a:r>
              <a:rPr lang="sk-SK" dirty="0" err="1" smtClean="0"/>
              <a:t>field</a:t>
            </a:r>
            <a:r>
              <a:rPr lang="sk-SK" dirty="0" smtClean="0"/>
              <a:t>": "</a:t>
            </a:r>
            <a:r>
              <a:rPr lang="sk-SK" dirty="0" err="1" smtClean="0"/>
              <a:t>price_odm</a:t>
            </a:r>
            <a:r>
              <a:rPr lang="sk-SK" dirty="0" smtClean="0"/>
              <a:t>"</a:t>
            </a:r>
          </a:p>
          <a:p>
            <a:r>
              <a:rPr lang="sk-SK" dirty="0" smtClean="0"/>
              <a:t>      }</a:t>
            </a:r>
          </a:p>
          <a:p>
            <a:r>
              <a:rPr lang="sk-SK" dirty="0" smtClean="0"/>
              <a:t>    },</a:t>
            </a:r>
          </a:p>
          <a:p>
            <a:r>
              <a:rPr lang="sk-SK" dirty="0" smtClean="0"/>
              <a:t>    "</a:t>
            </a:r>
            <a:r>
              <a:rPr lang="sk-SK" dirty="0" err="1" smtClean="0"/>
              <a:t>pocet</a:t>
            </a:r>
            <a:r>
              <a:rPr lang="sk-SK" dirty="0" smtClean="0"/>
              <a:t> </a:t>
            </a:r>
            <a:r>
              <a:rPr lang="sk-SK" dirty="0" err="1" smtClean="0"/>
              <a:t>telefonnych</a:t>
            </a:r>
            <a:r>
              <a:rPr lang="sk-SK" dirty="0" smtClean="0"/>
              <a:t> </a:t>
            </a:r>
            <a:r>
              <a:rPr lang="sk-SK" dirty="0" err="1" smtClean="0"/>
              <a:t>cisel</a:t>
            </a:r>
            <a:r>
              <a:rPr lang="sk-SK" dirty="0" smtClean="0"/>
              <a:t>": {</a:t>
            </a:r>
          </a:p>
          <a:p>
            <a:r>
              <a:rPr lang="sk-SK" dirty="0" smtClean="0"/>
              <a:t>      "</a:t>
            </a:r>
            <a:r>
              <a:rPr lang="sk-SK" dirty="0" err="1" smtClean="0"/>
              <a:t>cardinality</a:t>
            </a:r>
            <a:r>
              <a:rPr lang="sk-SK" dirty="0" smtClean="0"/>
              <a:t>": {</a:t>
            </a:r>
          </a:p>
          <a:p>
            <a:r>
              <a:rPr lang="sk-SK" dirty="0" smtClean="0"/>
              <a:t>        "</a:t>
            </a:r>
            <a:r>
              <a:rPr lang="sk-SK" dirty="0" err="1" smtClean="0"/>
              <a:t>field</a:t>
            </a:r>
            <a:r>
              <a:rPr lang="sk-SK" dirty="0" smtClean="0"/>
              <a:t>": "</a:t>
            </a:r>
            <a:r>
              <a:rPr lang="sk-SK" dirty="0" err="1" smtClean="0"/>
              <a:t>msisdn.keyword</a:t>
            </a:r>
            <a:r>
              <a:rPr lang="sk-SK" dirty="0" smtClean="0"/>
              <a:t>"</a:t>
            </a:r>
          </a:p>
          <a:p>
            <a:r>
              <a:rPr lang="sk-SK" dirty="0" smtClean="0"/>
              <a:t>      }</a:t>
            </a:r>
          </a:p>
          <a:p>
            <a:r>
              <a:rPr lang="sk-SK" dirty="0" smtClean="0"/>
              <a:t>    }</a:t>
            </a:r>
          </a:p>
          <a:p>
            <a:r>
              <a:rPr lang="sk-SK" dirty="0" smtClean="0"/>
              <a:t>  }</a:t>
            </a:r>
          </a:p>
          <a:p>
            <a:r>
              <a:rPr lang="sk-SK" dirty="0" smtClean="0"/>
              <a:t>}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8738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Agregácie</a:t>
            </a:r>
            <a:r>
              <a:rPr lang="sk-SK" dirty="0" smtClean="0"/>
              <a:t>=</a:t>
            </a:r>
            <a:r>
              <a:rPr lang="sk-SK" dirty="0" err="1" smtClean="0"/>
              <a:t>odzoomovanie</a:t>
            </a:r>
            <a:r>
              <a:rPr lang="sk-SK" dirty="0" smtClean="0"/>
              <a:t> za účelom získania</a:t>
            </a:r>
            <a:r>
              <a:rPr lang="sk-SK" baseline="0" dirty="0" smtClean="0"/>
              <a:t> nadhľadu</a:t>
            </a:r>
          </a:p>
          <a:p>
            <a:r>
              <a:rPr lang="sk-SK" baseline="0" dirty="0" err="1" smtClean="0"/>
              <a:t>Agregácie</a:t>
            </a:r>
            <a:r>
              <a:rPr lang="sk-SK" baseline="0" dirty="0" smtClean="0"/>
              <a:t> nám umožňujú klásť sofistikované otázky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2482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Agregácie</a:t>
            </a:r>
            <a:r>
              <a:rPr lang="sk-SK" dirty="0" smtClean="0"/>
              <a:t>=</a:t>
            </a:r>
            <a:r>
              <a:rPr lang="sk-SK" dirty="0" err="1" smtClean="0"/>
              <a:t>odzoomovanie</a:t>
            </a:r>
            <a:r>
              <a:rPr lang="sk-SK" dirty="0" smtClean="0"/>
              <a:t> za účelom získania</a:t>
            </a:r>
            <a:r>
              <a:rPr lang="sk-SK" baseline="0" dirty="0" smtClean="0"/>
              <a:t> nadhľadu</a:t>
            </a:r>
          </a:p>
          <a:p>
            <a:r>
              <a:rPr lang="sk-SK" baseline="0" dirty="0" err="1" smtClean="0"/>
              <a:t>Agregácie</a:t>
            </a:r>
            <a:r>
              <a:rPr lang="sk-SK" baseline="0" dirty="0" smtClean="0"/>
              <a:t> nám umožňujú klásť sofistikované otázky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3977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Agregácie</a:t>
            </a:r>
            <a:r>
              <a:rPr lang="sk-SK" dirty="0" smtClean="0"/>
              <a:t>=</a:t>
            </a:r>
            <a:r>
              <a:rPr lang="sk-SK" dirty="0" err="1" smtClean="0"/>
              <a:t>odzoomovanie</a:t>
            </a:r>
            <a:r>
              <a:rPr lang="sk-SK" dirty="0" smtClean="0"/>
              <a:t> za účelom získania</a:t>
            </a:r>
            <a:r>
              <a:rPr lang="sk-SK" baseline="0" dirty="0" smtClean="0"/>
              <a:t> nadhľadu</a:t>
            </a:r>
          </a:p>
          <a:p>
            <a:r>
              <a:rPr lang="sk-SK" baseline="0" dirty="0" err="1" smtClean="0"/>
              <a:t>Agregácie</a:t>
            </a:r>
            <a:r>
              <a:rPr lang="sk-SK" baseline="0" dirty="0" smtClean="0"/>
              <a:t> nám umožňujú klásť sofistikované otázky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1107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file:///C:/Users/dbuchta2/Documents/Work/studium/BIGDATA/Skolenie-OSK/Industry-Brief-Big-Data-Use-Cases-for-Telcos.pdf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7807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>
                <a:hlinkClick r:id="rId3"/>
              </a:rPr>
              <a:t>https://www.rtvs.sk/televizia/archiv/11481/113089</a:t>
            </a:r>
            <a:endParaRPr lang="sk-SK" dirty="0" smtClean="0"/>
          </a:p>
          <a:p>
            <a:r>
              <a:rPr lang="en-US" dirty="0" smtClean="0"/>
              <a:t>42:50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sofverov</a:t>
            </a:r>
            <a:r>
              <a:rPr lang="sk-SK" dirty="0" err="1" smtClean="0"/>
              <a:t>ým</a:t>
            </a:r>
            <a:r>
              <a:rPr lang="sk-SK" dirty="0" smtClean="0"/>
              <a:t> inžinierom je Vám jasné, že ak si to viete predstaviť, potom to viete aj vybudovať.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031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file:///C:/Users/dbuchta2/Documents/Work/studium/BIGDATA/Skolenie-OSK/Industry-Brief-Big-Data-Use-Cases-for-Telcos.pdf</a:t>
            </a:r>
            <a:endParaRPr lang="en-US" dirty="0" smtClean="0"/>
          </a:p>
          <a:p>
            <a:r>
              <a:rPr lang="sk-SK" smtClean="0"/>
              <a:t>https://www.wizcase.com/blog/stats-on-internet-social-media-and-digital-trends/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4848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>
                <a:hlinkClick r:id="rId3"/>
              </a:rPr>
              <a:t>http://telecoms.com/opinion/ten-telecoms-industry-predictions-for-2017/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</a:t>
            </a:r>
            <a:r>
              <a:rPr lang="sk-SK" dirty="0" smtClean="0"/>
              <a:t>ile:///C:/Users/dbuchta2/Documents/Work/studium/BIGDATA/Skolenie-OSK/Industry-Brief-Big-Data-Use-Cases-for-Telcos.pdf</a:t>
            </a:r>
            <a:endParaRPr lang="en-US" dirty="0" smtClean="0"/>
          </a:p>
          <a:p>
            <a:endParaRPr lang="en-US" dirty="0" smtClean="0"/>
          </a:p>
          <a:p>
            <a:r>
              <a:rPr lang="sk-SK" dirty="0" smtClean="0"/>
              <a:t>http://www.i-scoop.eu/internet-of-things-guide/</a:t>
            </a:r>
            <a:endParaRPr lang="en-US" dirty="0" smtClean="0"/>
          </a:p>
          <a:p>
            <a:r>
              <a:rPr lang="sk-SK" dirty="0" smtClean="0"/>
              <a:t>http://www.ecommercetimes.com/story/83618.html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3289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>
                <a:hlinkClick r:id="rId3"/>
              </a:rPr>
              <a:t>http://telecoms.com/opinion/ten-telecoms-industry-predictions-for-2017/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</a:t>
            </a:r>
            <a:r>
              <a:rPr lang="sk-SK" dirty="0" smtClean="0"/>
              <a:t>ile:///C:/Users/dbuchta2/Documents/Work/studium/BIGDATA/Skolenie-OSK/Industry-Brief-Big-Data-Use-Cases-for-Telcos.pdf</a:t>
            </a:r>
            <a:endParaRPr lang="en-US" dirty="0" smtClean="0"/>
          </a:p>
          <a:p>
            <a:endParaRPr lang="en-US" dirty="0" smtClean="0"/>
          </a:p>
          <a:p>
            <a:r>
              <a:rPr lang="sk-SK" dirty="0" smtClean="0"/>
              <a:t>http://www.i-scoop.eu/internet-of-things-guide/</a:t>
            </a:r>
            <a:endParaRPr lang="en-US" dirty="0" smtClean="0"/>
          </a:p>
          <a:p>
            <a:r>
              <a:rPr lang="sk-SK" dirty="0" smtClean="0"/>
              <a:t>http://www.ecommercetimes.com/story/83618.html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8535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http://oracle4ryou.blogspot.sk/2014/09/hadoop-history.html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2413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reduce </a:t>
            </a:r>
            <a:r>
              <a:rPr lang="en-US" dirty="0" smtClean="0">
                <a:sym typeface="Wingdings" panose="05000000000000000000" pitchFamily="2" charset="2"/>
              </a:rPr>
              <a:t> infinite disk</a:t>
            </a:r>
            <a:r>
              <a:rPr lang="en-US" baseline="0" dirty="0" smtClean="0">
                <a:sym typeface="Wingdings" panose="05000000000000000000" pitchFamily="2" charset="2"/>
              </a:rPr>
              <a:t> space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Big </a:t>
            </a:r>
            <a:r>
              <a:rPr lang="en-US" baseline="0" dirty="0" err="1" smtClean="0">
                <a:sym typeface="Wingdings" panose="05000000000000000000" pitchFamily="2" charset="2"/>
              </a:rPr>
              <a:t>Sql</a:t>
            </a:r>
            <a:r>
              <a:rPr lang="en-US" baseline="0" dirty="0" smtClean="0">
                <a:sym typeface="Wingdings" panose="05000000000000000000" pitchFamily="2" charset="2"/>
              </a:rPr>
              <a:t>  SQL reads from disk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Big solutions  in memory </a:t>
            </a:r>
            <a:r>
              <a:rPr lang="en-US" baseline="0" dirty="0" err="1" smtClean="0">
                <a:sym typeface="Wingdings" panose="05000000000000000000" pitchFamily="2" charset="2"/>
              </a:rPr>
              <a:t>opps</a:t>
            </a:r>
            <a:r>
              <a:rPr lang="en-US" baseline="0" dirty="0" smtClean="0">
                <a:sym typeface="Wingdings" panose="05000000000000000000" pitchFamily="2" charset="2"/>
              </a:rPr>
              <a:t> + specialized DBMS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Data Experience  Ingest, transport and use data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6080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https://www.slideshare.net/datascienceth/data-lakebeyond-the-data-warehouse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6440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https://trends.google.com/trends/explore?cat=13&amp;q=Cloudera,elasticsearch,%2Fm%2F0ndhxqz</a:t>
            </a:r>
            <a:endParaRPr lang="en-US" dirty="0" smtClean="0"/>
          </a:p>
          <a:p>
            <a:r>
              <a:rPr lang="sk-SK" dirty="0" smtClean="0"/>
              <a:t>https://trends.google.com/trends/explore?cat=13&amp;date=today%205-y&amp;q=Cloudera,elasticsearch,%2Fm%2F0ndhxqz,%2Fm%2F01vw9z</a:t>
            </a:r>
          </a:p>
          <a:p>
            <a:r>
              <a:rPr lang="sk-SK" dirty="0" err="1" smtClean="0">
                <a:solidFill>
                  <a:srgbClr val="FF0000"/>
                </a:solidFill>
              </a:rPr>
              <a:t>Uninstall</a:t>
            </a:r>
            <a:r>
              <a:rPr lang="sk-SK" dirty="0" smtClean="0">
                <a:solidFill>
                  <a:srgbClr val="FF0000"/>
                </a:solidFill>
              </a:rPr>
              <a:t> Oracle </a:t>
            </a:r>
            <a:r>
              <a:rPr lang="sk-SK" dirty="0" err="1" smtClean="0">
                <a:solidFill>
                  <a:srgbClr val="FF0000"/>
                </a:solidFill>
              </a:rPr>
              <a:t>client</a:t>
            </a:r>
            <a:endParaRPr lang="sk-SK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https://trends.google.com/trends/explore?cat=13&amp;q=Cloudera,elasticsearch,%2Fm%2F0ndhxqz,%2Fm%2F01vw9z</a:t>
            </a:r>
            <a:endParaRPr lang="sk-SK" dirty="0" smtClean="0"/>
          </a:p>
          <a:p>
            <a:r>
              <a:rPr lang="sk-SK" dirty="0" err="1" smtClean="0"/>
              <a:t>St</a:t>
            </a:r>
            <a:r>
              <a:rPr lang="sk-SK" dirty="0" smtClean="0"/>
              <a:t> Helena</a:t>
            </a:r>
            <a:endParaRPr lang="en-US" dirty="0" smtClean="0"/>
          </a:p>
          <a:p>
            <a:r>
              <a:rPr lang="en-US" dirty="0" smtClean="0"/>
              <a:t>https://trends.google.com/trends/explore?cat=13&amp;q=%2Fm%2F0bs2j8q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https://en.wikipedia.org/wiki/Saint_Helena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Ghana-</a:t>
            </a:r>
            <a:r>
              <a:rPr lang="en-US" dirty="0" err="1" smtClean="0"/>
              <a:t>Blockchain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https://trends.google.com/trends/explore?cat=13&amp;date=all&amp;q=%2Fm%2F0138n0j1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https://africabusinesscommunities.com/news/africa%E2%80%99s-first-multinational-blockchain-land-registry-to-be-launched-in-kenya-and-ghana/</a:t>
            </a:r>
          </a:p>
          <a:p>
            <a:endParaRPr lang="en-US" dirty="0" smtClean="0"/>
          </a:p>
          <a:p>
            <a:endParaRPr lang="sk-SK" dirty="0" smtClean="0"/>
          </a:p>
          <a:p>
            <a:endParaRPr lang="sk-S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377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http://people.eecs.berkeley.edu/~haoyuan/papers/2014_EECS_tachyon.pdf</a:t>
            </a:r>
            <a:endParaRPr lang="en-US" dirty="0" smtClean="0"/>
          </a:p>
          <a:p>
            <a:r>
              <a:rPr lang="sk-SK" dirty="0" smtClean="0"/>
              <a:t>http://www.alluxio.org/resources/white-papers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6526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https://en.wikipedia.org/wiki/Red_Queen%27s_race</a:t>
            </a:r>
          </a:p>
          <a:p>
            <a:r>
              <a:rPr lang="en-US" dirty="0" smtClean="0"/>
              <a:t>http://www.covalentlogic.com/index.cfm/newsroom/detail/464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7490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https://en.wikipedia.org/wiki/Red_Queen%27s_race</a:t>
            </a:r>
          </a:p>
          <a:p>
            <a:r>
              <a:rPr lang="en-US" dirty="0" smtClean="0"/>
              <a:t>http://www.covalentlogic.com/index.cfm/newsroom/detail/464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738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Databáza je zbierka informácií </a:t>
            </a:r>
            <a:r>
              <a:rPr lang="sk-SK" dirty="0" smtClean="0">
                <a:solidFill>
                  <a:srgbClr val="FF0000"/>
                </a:solidFill>
              </a:rPr>
              <a:t>organizovaná</a:t>
            </a:r>
            <a:r>
              <a:rPr lang="sk-SK" dirty="0" smtClean="0"/>
              <a:t> v takej forme, aby z nej počítačový program vedel rýchlo vybrať požadované informácie</a:t>
            </a:r>
          </a:p>
          <a:p>
            <a:r>
              <a:rPr lang="sk-SK" dirty="0" smtClean="0"/>
              <a:t>Tvorí</a:t>
            </a:r>
          </a:p>
          <a:p>
            <a:pPr lvl="1"/>
            <a:r>
              <a:rPr lang="sk-SK" dirty="0" err="1" smtClean="0"/>
              <a:t>File</a:t>
            </a:r>
            <a:r>
              <a:rPr lang="sk-SK" dirty="0" smtClean="0"/>
              <a:t> systém – úložisko dát</a:t>
            </a:r>
          </a:p>
          <a:p>
            <a:pPr lvl="1"/>
            <a:r>
              <a:rPr lang="sk-SK" dirty="0" smtClean="0"/>
              <a:t>DBMS – zbierka programov, ktoré umožňujú </a:t>
            </a:r>
          </a:p>
          <a:p>
            <a:pPr lvl="2"/>
            <a:r>
              <a:rPr lang="sk-SK" dirty="0" smtClean="0"/>
              <a:t>Meniť</a:t>
            </a:r>
          </a:p>
          <a:p>
            <a:pPr lvl="2"/>
            <a:r>
              <a:rPr lang="sk-SK" dirty="0" smtClean="0"/>
              <a:t>Organizovať</a:t>
            </a:r>
          </a:p>
          <a:p>
            <a:pPr lvl="2"/>
            <a:r>
              <a:rPr lang="sk-SK" dirty="0" smtClean="0"/>
              <a:t>Prehľadávať </a:t>
            </a:r>
            <a:r>
              <a:rPr lang="sk-SK" dirty="0" err="1" smtClean="0"/>
              <a:t>file</a:t>
            </a:r>
            <a:r>
              <a:rPr lang="sk-SK" dirty="0" smtClean="0"/>
              <a:t> systém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42871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https://en.wikipedia.org/wiki/Anna_Karenina_principle</a:t>
            </a:r>
          </a:p>
          <a:p>
            <a:r>
              <a:rPr lang="en-US" dirty="0" smtClean="0"/>
              <a:t>https://arlynnpresser.com/tag/the-anna-karenina-principle/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26611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http://www.oracle.com/technetwork/database/bigdata-appliance/overview/bigdatarefarchitecture-2297765.pdf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0626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https://hadoop.apache.org/docs/r1.2.1/hdfs_design.html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6421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https://www.youtube.com/watch?time_continue=183&amp;v=Y6Ev8GIlbxc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8025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Elasticsearch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built to be always available, and to scale with your needs. Scale can come from buying bigger servers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vertical scale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scaling up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or from buying more servers (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horizontal scale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scaling out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Elasticsearch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nature: it knows how to manage multiple nodes to provide scale and high availability. This also means that your application doesn’t need to care about it.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74089-5982-4946-B5DF-A564D24159F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484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https://en.wikipedia.org/wiki/CAP_theorem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http://stackoverflow.com/questions/3342497/explanation-of-base-terminology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BASE system gives up on consistency.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Basically available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indicates that the system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guarantee availability, in terms of the CAP theorem.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 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indicates that the state of the system may change over time, even without input. This is because of the eventual consistency model.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 consistency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indicates that the system will become consistent over time, given that the system doesn't receive input during that time.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55814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https://en.wikipedia.org/wiki/CAP_theorem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http://stackoverflow.com/questions/3342497/explanation-of-base-terminology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BASE system gives up on consistency.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Basically available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indicates that the system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guarantee availability, in terms of the CAP theorem.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 state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indicates that the state of the system may change over time, even without input. This is because of the eventual consistency model.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 consistency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indicates that the system will become consistent over time, given that the system doesn't receive input during that time.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02006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74089-5982-4946-B5DF-A564D24159F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6310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</a:t>
            </a:r>
            <a:r>
              <a:rPr lang="en-US" b="1" dirty="0" smtClean="0"/>
              <a:t>data</a:t>
            </a:r>
            <a:r>
              <a:rPr lang="en-US" dirty="0" smtClean="0"/>
              <a:t> entering the system is dispatched to both the batch layer and the speed layer for processing.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batch layer</a:t>
            </a:r>
            <a:r>
              <a:rPr lang="en-US" dirty="0" smtClean="0"/>
              <a:t> has two functions: (</a:t>
            </a:r>
            <a:r>
              <a:rPr lang="en-US" dirty="0" err="1" smtClean="0"/>
              <a:t>i</a:t>
            </a:r>
            <a:r>
              <a:rPr lang="en-US" dirty="0" smtClean="0"/>
              <a:t>) managing the master dataset (an immutable, append-only set of raw data), and (ii) to pre-compute the batch views.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serving layer</a:t>
            </a:r>
            <a:r>
              <a:rPr lang="en-US" dirty="0" smtClean="0"/>
              <a:t> indexes the batch views so that they can be queried in low-latency, ad-hoc way.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speed layer</a:t>
            </a:r>
            <a:r>
              <a:rPr lang="en-US" dirty="0" smtClean="0"/>
              <a:t> compensates for the high latency of updates to the serving layer and deals with recent data only.</a:t>
            </a:r>
          </a:p>
          <a:p>
            <a:r>
              <a:rPr lang="en-US" dirty="0" smtClean="0"/>
              <a:t>Any incoming </a:t>
            </a:r>
            <a:r>
              <a:rPr lang="en-US" b="1" dirty="0" smtClean="0"/>
              <a:t>query</a:t>
            </a:r>
            <a:r>
              <a:rPr lang="en-US" dirty="0" smtClean="0"/>
              <a:t> can be answered by merging results from batch views and real-time 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32707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</a:t>
            </a:r>
            <a:r>
              <a:rPr lang="en-US" b="1" dirty="0" smtClean="0"/>
              <a:t>data</a:t>
            </a:r>
            <a:r>
              <a:rPr lang="en-US" dirty="0" smtClean="0"/>
              <a:t> entering the system is dispatched to both the batch layer and the speed layer for processing.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batch layer</a:t>
            </a:r>
            <a:r>
              <a:rPr lang="en-US" dirty="0" smtClean="0"/>
              <a:t> has two functions: (</a:t>
            </a:r>
            <a:r>
              <a:rPr lang="en-US" dirty="0" err="1" smtClean="0"/>
              <a:t>i</a:t>
            </a:r>
            <a:r>
              <a:rPr lang="en-US" dirty="0" smtClean="0"/>
              <a:t>) managing the master dataset (an immutable, append-only set of raw data), and (ii) to pre-compute the batch views.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serving layer</a:t>
            </a:r>
            <a:r>
              <a:rPr lang="en-US" dirty="0" smtClean="0"/>
              <a:t> indexes the batch views so that they can be queried in low-latency, ad-hoc way.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speed layer</a:t>
            </a:r>
            <a:r>
              <a:rPr lang="en-US" dirty="0" smtClean="0"/>
              <a:t> compensates for the high latency of updates to the serving layer and deals with recent data only.</a:t>
            </a:r>
          </a:p>
          <a:p>
            <a:r>
              <a:rPr lang="en-US" dirty="0" smtClean="0"/>
              <a:t>Any incoming </a:t>
            </a:r>
            <a:r>
              <a:rPr lang="en-US" b="1" dirty="0" smtClean="0"/>
              <a:t>query</a:t>
            </a:r>
            <a:r>
              <a:rPr lang="en-US" dirty="0" smtClean="0"/>
              <a:t> can be answered by merging results from batch views and real-time 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687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https://www.datasciencecentral.com/forum/topics/the-3vs-that-define-big-data</a:t>
            </a:r>
          </a:p>
          <a:p>
            <a:endParaRPr lang="en-US" dirty="0" smtClean="0"/>
          </a:p>
          <a:p>
            <a:r>
              <a:rPr lang="sk-SK" dirty="0" smtClean="0"/>
              <a:t>Databáza je zbierka informácií </a:t>
            </a:r>
            <a:r>
              <a:rPr lang="sk-SK" dirty="0" smtClean="0">
                <a:solidFill>
                  <a:srgbClr val="FF0000"/>
                </a:solidFill>
              </a:rPr>
              <a:t>organizovaná</a:t>
            </a:r>
            <a:r>
              <a:rPr lang="sk-SK" dirty="0" smtClean="0"/>
              <a:t> v takej forme, aby z nej počítačový program vedel rýchlo vybrať požadované informácie</a:t>
            </a:r>
          </a:p>
          <a:p>
            <a:r>
              <a:rPr lang="sk-SK" dirty="0" smtClean="0"/>
              <a:t>Tvorí</a:t>
            </a:r>
          </a:p>
          <a:p>
            <a:pPr lvl="1"/>
            <a:r>
              <a:rPr lang="sk-SK" dirty="0" err="1" smtClean="0"/>
              <a:t>File</a:t>
            </a:r>
            <a:r>
              <a:rPr lang="sk-SK" dirty="0" smtClean="0"/>
              <a:t> systém – úložisko dát</a:t>
            </a:r>
          </a:p>
          <a:p>
            <a:pPr lvl="1"/>
            <a:r>
              <a:rPr lang="sk-SK" dirty="0" smtClean="0"/>
              <a:t>DBMS – zbierka programov, ktoré umožňujú </a:t>
            </a:r>
          </a:p>
          <a:p>
            <a:pPr lvl="2"/>
            <a:r>
              <a:rPr lang="sk-SK" dirty="0" smtClean="0"/>
              <a:t>Meniť</a:t>
            </a:r>
          </a:p>
          <a:p>
            <a:pPr lvl="2"/>
            <a:r>
              <a:rPr lang="sk-SK" dirty="0" smtClean="0"/>
              <a:t>Organizovať</a:t>
            </a:r>
          </a:p>
          <a:p>
            <a:pPr lvl="2"/>
            <a:r>
              <a:rPr lang="sk-SK" dirty="0" smtClean="0"/>
              <a:t>Prehľadávať </a:t>
            </a:r>
            <a:r>
              <a:rPr lang="sk-SK" dirty="0" err="1" smtClean="0"/>
              <a:t>file</a:t>
            </a:r>
            <a:r>
              <a:rPr lang="sk-SK" dirty="0" smtClean="0"/>
              <a:t> systém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90678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/>
              <a:t>oltp</a:t>
            </a:r>
            <a:r>
              <a:rPr lang="en-US" dirty="0" smtClean="0"/>
              <a:t> </a:t>
            </a:r>
            <a:r>
              <a:rPr lang="sk-SK" dirty="0" smtClean="0"/>
              <a:t>slúži ako dátový zdroj pretože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baseline="0" dirty="0" smtClean="0"/>
              <a:t>Je </a:t>
            </a:r>
            <a:r>
              <a:rPr lang="sk-SK" baseline="0" dirty="0" err="1" smtClean="0"/>
              <a:t>near</a:t>
            </a:r>
            <a:r>
              <a:rPr lang="sk-SK" baseline="0" dirty="0" smtClean="0"/>
              <a:t> online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baseline="0" dirty="0" smtClean="0"/>
              <a:t>Má k dispozícii dáta vhodné na </a:t>
            </a:r>
            <a:r>
              <a:rPr lang="sk-SK" baseline="0" dirty="0" err="1" smtClean="0"/>
              <a:t>use</a:t>
            </a:r>
            <a:r>
              <a:rPr lang="sk-SK" baseline="0" dirty="0" smtClean="0"/>
              <a:t> </a:t>
            </a:r>
            <a:r>
              <a:rPr lang="sk-SK" baseline="0" dirty="0" err="1" smtClean="0"/>
              <a:t>case</a:t>
            </a:r>
            <a:r>
              <a:rPr lang="sk-SK" baseline="0" dirty="0" smtClean="0"/>
              <a:t> </a:t>
            </a:r>
            <a:r>
              <a:rPr lang="sk-SK" baseline="0" dirty="0" err="1" smtClean="0"/>
              <a:t>babysitting</a:t>
            </a:r>
            <a:endParaRPr lang="sk-SK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800" dirty="0" err="1" smtClean="0"/>
              <a:t>Nifi</a:t>
            </a:r>
            <a:r>
              <a:rPr lang="en-US" sz="800" dirty="0" smtClean="0"/>
              <a:t> </a:t>
            </a:r>
            <a:r>
              <a:rPr lang="sk-SK" sz="800" dirty="0" smtClean="0"/>
              <a:t>zaobstaráva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sz="800" dirty="0" smtClean="0"/>
              <a:t>mediáciu dát zo zdroja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800" dirty="0" smtClean="0"/>
              <a:t>Kafka slúži ako </a:t>
            </a:r>
            <a:r>
              <a:rPr lang="sk-SK" sz="800" dirty="0" err="1" smtClean="0"/>
              <a:t>real</a:t>
            </a:r>
            <a:r>
              <a:rPr lang="sk-SK" sz="800" dirty="0" smtClean="0"/>
              <a:t> </a:t>
            </a:r>
            <a:r>
              <a:rPr lang="sk-SK" sz="800" dirty="0" err="1" smtClean="0"/>
              <a:t>time</a:t>
            </a:r>
            <a:r>
              <a:rPr lang="sk-SK" sz="800" dirty="0" smtClean="0"/>
              <a:t> </a:t>
            </a:r>
            <a:r>
              <a:rPr lang="sk-SK" sz="800" dirty="0" err="1" smtClean="0"/>
              <a:t>messaging</a:t>
            </a:r>
            <a:r>
              <a:rPr lang="sk-SK" sz="800" dirty="0" smtClean="0"/>
              <a:t> platforma, ktorá umožňuje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sz="800" dirty="0" err="1" smtClean="0"/>
              <a:t>Streaming</a:t>
            </a:r>
            <a:r>
              <a:rPr lang="sk-SK" sz="800" dirty="0" smtClean="0"/>
              <a:t> dát</a:t>
            </a:r>
            <a:r>
              <a:rPr lang="sk-SK" sz="800" baseline="0" dirty="0" smtClean="0"/>
              <a:t> naprieč systémami</a:t>
            </a:r>
            <a:endParaRPr lang="sk-SK" sz="80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 err="1" smtClean="0"/>
              <a:t>Logstash</a:t>
            </a:r>
            <a:r>
              <a:rPr lang="en-US" sz="800" dirty="0" smtClean="0"/>
              <a:t> </a:t>
            </a:r>
            <a:r>
              <a:rPr lang="sk-SK" sz="800" dirty="0" smtClean="0"/>
              <a:t>zaobstaráva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sz="800" dirty="0" smtClean="0"/>
              <a:t>Transformáciu </a:t>
            </a:r>
            <a:r>
              <a:rPr lang="sk-SK" sz="800" dirty="0" err="1" smtClean="0"/>
              <a:t>eventov</a:t>
            </a:r>
            <a:r>
              <a:rPr lang="sk-SK" sz="800" dirty="0" smtClean="0"/>
              <a:t> do </a:t>
            </a:r>
            <a:r>
              <a:rPr lang="sk-SK" sz="800" dirty="0" err="1" smtClean="0"/>
              <a:t>parent</a:t>
            </a:r>
            <a:r>
              <a:rPr lang="sk-SK" sz="800" dirty="0" smtClean="0"/>
              <a:t> </a:t>
            </a:r>
            <a:r>
              <a:rPr lang="sk-SK" sz="800" dirty="0" err="1" smtClean="0"/>
              <a:t>child</a:t>
            </a:r>
            <a:r>
              <a:rPr lang="sk-SK" sz="800" dirty="0" smtClean="0"/>
              <a:t> štruktúry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sz="800" dirty="0" smtClean="0"/>
              <a:t>Zápis do </a:t>
            </a:r>
            <a:r>
              <a:rPr lang="sk-SK" sz="800" dirty="0" err="1" smtClean="0"/>
              <a:t>elasticsearch</a:t>
            </a:r>
            <a:endParaRPr lang="sk-SK" sz="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800" dirty="0" err="1" smtClean="0"/>
              <a:t>Elasticsearch</a:t>
            </a:r>
            <a:endParaRPr lang="sk-SK" sz="80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sz="800" dirty="0" smtClean="0"/>
              <a:t>Udržuje dáta v indexovanej </a:t>
            </a:r>
            <a:r>
              <a:rPr lang="sk-SK" sz="800" dirty="0" err="1" smtClean="0"/>
              <a:t>nested</a:t>
            </a:r>
            <a:r>
              <a:rPr lang="sk-SK" sz="800" dirty="0" smtClean="0"/>
              <a:t> štruktúre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800" dirty="0" err="1" smtClean="0"/>
              <a:t>Kibana</a:t>
            </a:r>
            <a:endParaRPr lang="sk-SK" sz="80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sz="800" dirty="0" smtClean="0"/>
              <a:t>Umožňuje prezerať a analyzovať dáta aj ich stav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800" dirty="0" err="1" smtClean="0"/>
              <a:t>Data</a:t>
            </a:r>
            <a:r>
              <a:rPr lang="sk-SK" sz="800" dirty="0" smtClean="0"/>
              <a:t> </a:t>
            </a:r>
            <a:r>
              <a:rPr lang="sk-SK" sz="800" dirty="0" err="1" smtClean="0"/>
              <a:t>Layer</a:t>
            </a:r>
            <a:r>
              <a:rPr lang="sk-SK" sz="800" dirty="0" smtClean="0"/>
              <a:t> – node.js </a:t>
            </a:r>
            <a:r>
              <a:rPr lang="sk-SK" sz="800" dirty="0" err="1" smtClean="0"/>
              <a:t>komponenta</a:t>
            </a:r>
            <a:r>
              <a:rPr lang="sk-SK" sz="800" dirty="0" smtClean="0"/>
              <a:t> obsahujúca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sz="800" dirty="0" err="1" smtClean="0"/>
              <a:t>Query</a:t>
            </a:r>
            <a:r>
              <a:rPr lang="sk-SK" sz="800" dirty="0" smtClean="0"/>
              <a:t> </a:t>
            </a:r>
            <a:r>
              <a:rPr lang="sk-SK" sz="800" dirty="0" err="1" smtClean="0"/>
              <a:t>builder</a:t>
            </a:r>
            <a:r>
              <a:rPr lang="sk-SK" sz="800" dirty="0" smtClean="0"/>
              <a:t> pre </a:t>
            </a:r>
            <a:r>
              <a:rPr lang="sk-SK" sz="800" dirty="0" err="1" smtClean="0"/>
              <a:t>elasticsearch</a:t>
            </a:r>
            <a:endParaRPr lang="sk-SK" sz="80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sz="800" dirty="0" smtClean="0"/>
              <a:t>Transformáciu dát z </a:t>
            </a:r>
            <a:r>
              <a:rPr lang="sk-SK" sz="800" dirty="0" err="1" smtClean="0"/>
              <a:t>elasticsearch</a:t>
            </a:r>
            <a:r>
              <a:rPr lang="sk-SK" sz="800" dirty="0" smtClean="0"/>
              <a:t> do podoby čitateľnej pre </a:t>
            </a:r>
            <a:r>
              <a:rPr lang="sk-SK" sz="800" dirty="0" err="1" smtClean="0"/>
              <a:t>Visual</a:t>
            </a:r>
            <a:r>
              <a:rPr lang="sk-SK" sz="800" dirty="0" smtClean="0"/>
              <a:t> </a:t>
            </a:r>
            <a:r>
              <a:rPr lang="sk-SK" sz="800" dirty="0" err="1" smtClean="0"/>
              <a:t>layer</a:t>
            </a:r>
            <a:endParaRPr lang="sk-SK" sz="80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sz="800" dirty="0" smtClean="0"/>
              <a:t>Konfigurácie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800" dirty="0" err="1" smtClean="0"/>
              <a:t>Visual</a:t>
            </a:r>
            <a:r>
              <a:rPr lang="sk-SK" sz="800" dirty="0" smtClean="0"/>
              <a:t> </a:t>
            </a:r>
            <a:r>
              <a:rPr lang="sk-SK" sz="800" dirty="0" err="1" smtClean="0"/>
              <a:t>layer</a:t>
            </a:r>
            <a:r>
              <a:rPr lang="sk-SK" sz="800" dirty="0" smtClean="0"/>
              <a:t> slúžia na vizualizáciu aplikácie</a:t>
            </a:r>
            <a:endParaRPr lang="en-US" sz="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smtClean="0"/>
              <a:t>Hadoop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800" dirty="0" err="1" smtClean="0"/>
              <a:t>Uva</a:t>
            </a:r>
            <a:r>
              <a:rPr lang="sk-SK" sz="800" dirty="0" err="1" smtClean="0"/>
              <a:t>žovaný</a:t>
            </a:r>
            <a:r>
              <a:rPr lang="sk-SK" sz="800" dirty="0" smtClean="0"/>
              <a:t> </a:t>
            </a:r>
            <a:r>
              <a:rPr lang="sk-SK" sz="800" dirty="0" err="1" smtClean="0"/>
              <a:t>streaming</a:t>
            </a:r>
            <a:r>
              <a:rPr lang="sk-SK" sz="800" dirty="0" smtClean="0"/>
              <a:t> dát do </a:t>
            </a:r>
            <a:r>
              <a:rPr lang="sk-SK" sz="800" dirty="0" err="1" smtClean="0"/>
              <a:t>Data</a:t>
            </a:r>
            <a:r>
              <a:rPr lang="sk-SK" sz="800" dirty="0" smtClean="0"/>
              <a:t> </a:t>
            </a:r>
            <a:r>
              <a:rPr lang="sk-SK" sz="800" dirty="0" err="1" smtClean="0"/>
              <a:t>Lake</a:t>
            </a:r>
            <a:endParaRPr lang="sk-SK" sz="80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74089-5982-4946-B5DF-A564D24159F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sk-SK" smtClean="0"/>
              <a:t>Súčasná architektúra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24271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89368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09868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41959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33206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67337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04815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72872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50677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572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Radovy</a:t>
            </a:r>
            <a:r>
              <a:rPr lang="en-US" dirty="0" smtClean="0"/>
              <a:t> </a:t>
            </a:r>
            <a:r>
              <a:rPr lang="en-US" dirty="0" err="1" smtClean="0"/>
              <a:t>posun</a:t>
            </a:r>
            <a:r>
              <a:rPr lang="en-US" dirty="0" smtClean="0"/>
              <a:t> v </a:t>
            </a:r>
            <a:r>
              <a:rPr lang="en-US" dirty="0" err="1" smtClean="0"/>
              <a:t>kardinalite</a:t>
            </a:r>
            <a:r>
              <a:rPr lang="en-US" dirty="0" smtClean="0"/>
              <a:t> </a:t>
            </a:r>
            <a:r>
              <a:rPr lang="en-US" dirty="0" err="1" smtClean="0"/>
              <a:t>zaznamenavanych</a:t>
            </a:r>
            <a:r>
              <a:rPr lang="en-US" dirty="0" smtClean="0"/>
              <a:t> </a:t>
            </a:r>
            <a:r>
              <a:rPr lang="en-US" dirty="0" err="1" smtClean="0"/>
              <a:t>udalosti</a:t>
            </a:r>
            <a:endParaRPr lang="en-US" dirty="0" smtClean="0"/>
          </a:p>
          <a:p>
            <a:endParaRPr lang="en-US" dirty="0" smtClean="0"/>
          </a:p>
          <a:p>
            <a:r>
              <a:rPr lang="sk-SK" dirty="0" smtClean="0"/>
              <a:t>http://hortonworks.com/webinar/data-architecture-optimization-2/</a:t>
            </a:r>
            <a:endParaRPr lang="en-US" dirty="0" smtClean="0"/>
          </a:p>
          <a:p>
            <a:endParaRPr lang="en-US" dirty="0" smtClean="0"/>
          </a:p>
          <a:p>
            <a:r>
              <a:rPr lang="sk-SK" dirty="0" smtClean="0"/>
              <a:t>https://en.wikipedia.org/wiki/Enterprise_resource_planning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28084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5978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3422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22690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02814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59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082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65785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78259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10798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https://www.confluent.io/blog/event-driven-2-0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49750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https://www.confluent.io/blog/event-driven-2-0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554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https://dzone.com/articles/how-big-is-big-data-infographic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19803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https://www.confluent.io/blog/event-driven-2-0</a:t>
            </a:r>
          </a:p>
          <a:p>
            <a:endParaRPr lang="en-US" dirty="0" smtClean="0"/>
          </a:p>
          <a:p>
            <a:r>
              <a:rPr lang="en-US" dirty="0" err="1" smtClean="0"/>
              <a:t>Ocelove</a:t>
            </a:r>
            <a:r>
              <a:rPr lang="en-US" dirty="0" smtClean="0"/>
              <a:t> </a:t>
            </a:r>
            <a:r>
              <a:rPr lang="en-US" dirty="0" err="1" smtClean="0"/>
              <a:t>mesto</a:t>
            </a:r>
            <a:r>
              <a:rPr lang="en-US" smtClean="0"/>
              <a:t> ergo GDPR</a:t>
            </a:r>
            <a:endParaRPr lang="en-US" dirty="0" smtClean="0"/>
          </a:p>
          <a:p>
            <a:r>
              <a:rPr lang="sk-SK" dirty="0" smtClean="0"/>
              <a:t>https://www.youtube.com/watch?v=73jOruTjhEU</a:t>
            </a:r>
            <a:endParaRPr lang="en-US" dirty="0" smtClean="0"/>
          </a:p>
          <a:p>
            <a:r>
              <a:rPr lang="en-US" dirty="0" smtClean="0"/>
              <a:t>6:38, 7:15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36158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https://www.confluent.io/blog/event-driven-2-0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73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https://www.confluent.io/blog/event-driven-2-0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53014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https://www.confluent.io/blog/event-driven-2-0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68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83326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file:///C:/Users/dbuchta2/Documents/Work/studium/BIGDATA/Skolenie-OSK/Databricks_Primer_Spark.pdf</a:t>
            </a:r>
            <a:endParaRPr lang="en-US" dirty="0" smtClean="0"/>
          </a:p>
          <a:p>
            <a:endParaRPr lang="en-US" dirty="0" smtClean="0"/>
          </a:p>
          <a:p>
            <a:r>
              <a:rPr lang="sk-SK" dirty="0" smtClean="0"/>
              <a:t>https://cs.stanford.edu/~matei/</a:t>
            </a:r>
            <a:endParaRPr lang="en-US" dirty="0" smtClean="0"/>
          </a:p>
          <a:p>
            <a:endParaRPr lang="en-US" dirty="0" smtClean="0"/>
          </a:p>
          <a:p>
            <a:r>
              <a:rPr lang="sk-SK" dirty="0" smtClean="0"/>
              <a:t>https://en.wikipedia.org/wiki/Matei_Zaharia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70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27056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sk-SK" dirty="0" smtClean="0"/>
              <a:t>á</a:t>
            </a:r>
            <a:r>
              <a:rPr lang="en-US" dirty="0" err="1" smtClean="0"/>
              <a:t>vrh</a:t>
            </a:r>
            <a:r>
              <a:rPr lang="en-US" baseline="0" dirty="0" smtClean="0"/>
              <a:t> BE </a:t>
            </a:r>
            <a:r>
              <a:rPr lang="en-US" baseline="0" dirty="0" err="1" smtClean="0"/>
              <a:t>architekt</a:t>
            </a:r>
            <a:r>
              <a:rPr lang="sk-SK" baseline="0" dirty="0" smtClean="0"/>
              <a:t>ú</a:t>
            </a:r>
            <a:r>
              <a:rPr lang="en-US" baseline="0" dirty="0" err="1" smtClean="0"/>
              <a:t>ry</a:t>
            </a:r>
            <a:r>
              <a:rPr lang="en-US" baseline="0" dirty="0" smtClean="0"/>
              <a:t> pre CJM</a:t>
            </a:r>
            <a:endParaRPr lang="sk-SK" baseline="0" dirty="0" smtClean="0"/>
          </a:p>
          <a:p>
            <a:r>
              <a:rPr lang="sk-SK" baseline="0" dirty="0" smtClean="0"/>
              <a:t>Tento návrh obsahuje odporúčania pre cieľovú architektúru, ktorá bude schopná pokryť budúcu požadovanú funkcionalitu</a:t>
            </a:r>
          </a:p>
          <a:p>
            <a:r>
              <a:rPr lang="sk-SK" baseline="0" dirty="0" smtClean="0"/>
              <a:t>Pre prvú etapu CJM bola schválená prvá časť </a:t>
            </a:r>
            <a:r>
              <a:rPr lang="sk-SK" baseline="0" dirty="0" err="1" smtClean="0"/>
              <a:t>architektúty</a:t>
            </a:r>
            <a:r>
              <a:rPr lang="sk-SK" baseline="0" dirty="0" smtClean="0"/>
              <a:t>(zelené komponenty).</a:t>
            </a:r>
          </a:p>
          <a:p>
            <a:r>
              <a:rPr lang="sk-SK" baseline="0" dirty="0" smtClean="0"/>
              <a:t>V prípade ďalšieho rozvoja bude potrebné doplniť podľa potreby ďalšie architektonické komponenty(modré komponenty).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74089-5982-4946-B5DF-A564D24159F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052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sk-SK" dirty="0" smtClean="0"/>
              <a:t>á</a:t>
            </a:r>
            <a:r>
              <a:rPr lang="en-US" dirty="0" err="1" smtClean="0"/>
              <a:t>vrh</a:t>
            </a:r>
            <a:r>
              <a:rPr lang="en-US" baseline="0" dirty="0" smtClean="0"/>
              <a:t> BE </a:t>
            </a:r>
            <a:r>
              <a:rPr lang="en-US" baseline="0" dirty="0" err="1" smtClean="0"/>
              <a:t>architekt</a:t>
            </a:r>
            <a:r>
              <a:rPr lang="sk-SK" baseline="0" dirty="0" smtClean="0"/>
              <a:t>ú</a:t>
            </a:r>
            <a:r>
              <a:rPr lang="en-US" baseline="0" dirty="0" err="1" smtClean="0"/>
              <a:t>ry</a:t>
            </a:r>
            <a:r>
              <a:rPr lang="en-US" baseline="0" dirty="0" smtClean="0"/>
              <a:t> pre CJM</a:t>
            </a:r>
            <a:endParaRPr lang="sk-SK" baseline="0" dirty="0" smtClean="0"/>
          </a:p>
          <a:p>
            <a:r>
              <a:rPr lang="sk-SK" baseline="0" dirty="0" smtClean="0"/>
              <a:t>Tento návrh obsahuje odporúčania pre cieľovú architektúru, ktorá bude schopná pokryť budúcu požadovanú funkcionalitu</a:t>
            </a:r>
          </a:p>
          <a:p>
            <a:r>
              <a:rPr lang="sk-SK" baseline="0" dirty="0" smtClean="0"/>
              <a:t>Pre prvú etapu CJM bola schválená prvá časť </a:t>
            </a:r>
            <a:r>
              <a:rPr lang="sk-SK" baseline="0" dirty="0" err="1" smtClean="0"/>
              <a:t>architektúty</a:t>
            </a:r>
            <a:r>
              <a:rPr lang="sk-SK" baseline="0" dirty="0" smtClean="0"/>
              <a:t>(zelené komponenty).</a:t>
            </a:r>
          </a:p>
          <a:p>
            <a:r>
              <a:rPr lang="sk-SK" baseline="0" dirty="0" smtClean="0"/>
              <a:t>V prípade ďalšieho rozvoja bude potrebné doplniť podľa potreby ďalšie architektonické komponenty(modré komponenty).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74089-5982-4946-B5DF-A564D24159F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625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sk-SK" dirty="0" smtClean="0"/>
              <a:t>á</a:t>
            </a:r>
            <a:r>
              <a:rPr lang="en-US" dirty="0" err="1" smtClean="0"/>
              <a:t>vrh</a:t>
            </a:r>
            <a:r>
              <a:rPr lang="en-US" baseline="0" dirty="0" smtClean="0"/>
              <a:t> BE </a:t>
            </a:r>
            <a:r>
              <a:rPr lang="en-US" baseline="0" dirty="0" err="1" smtClean="0"/>
              <a:t>architekt</a:t>
            </a:r>
            <a:r>
              <a:rPr lang="sk-SK" baseline="0" dirty="0" smtClean="0"/>
              <a:t>ú</a:t>
            </a:r>
            <a:r>
              <a:rPr lang="en-US" baseline="0" dirty="0" err="1" smtClean="0"/>
              <a:t>ry</a:t>
            </a:r>
            <a:r>
              <a:rPr lang="en-US" baseline="0" dirty="0" smtClean="0"/>
              <a:t> pre CJM</a:t>
            </a:r>
            <a:endParaRPr lang="sk-SK" baseline="0" dirty="0" smtClean="0"/>
          </a:p>
          <a:p>
            <a:r>
              <a:rPr lang="sk-SK" baseline="0" dirty="0" smtClean="0"/>
              <a:t>Tento návrh obsahuje odporúčania pre cieľovú architektúru, ktorá bude schopná pokryť budúcu požadovanú funkcionalitu</a:t>
            </a:r>
          </a:p>
          <a:p>
            <a:r>
              <a:rPr lang="sk-SK" baseline="0" dirty="0" smtClean="0"/>
              <a:t>Pre prvú etapu CJM bola schválená prvá časť </a:t>
            </a:r>
            <a:r>
              <a:rPr lang="sk-SK" baseline="0" dirty="0" err="1" smtClean="0"/>
              <a:t>architektúty</a:t>
            </a:r>
            <a:r>
              <a:rPr lang="sk-SK" baseline="0" dirty="0" smtClean="0"/>
              <a:t>(zelené komponenty).</a:t>
            </a:r>
          </a:p>
          <a:p>
            <a:r>
              <a:rPr lang="sk-SK" baseline="0" dirty="0" smtClean="0"/>
              <a:t>V prípade ďalšieho rozvoja bude potrebné doplniť podľa potreby ďalšie architektonické komponenty(modré komponenty).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74089-5982-4946-B5DF-A564D24159F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9539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Zdroj: https://www.infoq.com/about-infoq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https://principlesofchaos.org/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75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52778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https://www.youtube.com/watch?v=Tt2Ev8CypcA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76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9687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Z</a:t>
            </a:r>
            <a:r>
              <a:rPr lang="sk-SK" baseline="0" dirty="0" smtClean="0"/>
              <a:t> </a:t>
            </a:r>
            <a:r>
              <a:rPr lang="sk-SK" baseline="0" dirty="0" err="1" smtClean="0"/>
              <a:t>akych</a:t>
            </a:r>
            <a:r>
              <a:rPr lang="sk-SK" baseline="0" dirty="0" smtClean="0"/>
              <a:t> </a:t>
            </a:r>
            <a:r>
              <a:rPr lang="sk-SK" baseline="0" dirty="0" err="1" smtClean="0"/>
              <a:t>dat</a:t>
            </a:r>
            <a:r>
              <a:rPr lang="sk-SK" baseline="0" dirty="0" smtClean="0"/>
              <a:t> </a:t>
            </a:r>
            <a:r>
              <a:rPr lang="sk-SK" baseline="0" dirty="0" err="1" smtClean="0"/>
              <a:t>mozme</a:t>
            </a:r>
            <a:r>
              <a:rPr lang="sk-SK" baseline="0" dirty="0" smtClean="0"/>
              <a:t> </a:t>
            </a:r>
            <a:r>
              <a:rPr lang="sk-SK" baseline="0" dirty="0" err="1" smtClean="0"/>
              <a:t>vychadzat</a:t>
            </a:r>
            <a:r>
              <a:rPr lang="sk-SK" baseline="0" dirty="0" smtClean="0"/>
              <a:t>, </a:t>
            </a:r>
            <a:r>
              <a:rPr lang="sk-SK" baseline="0" dirty="0" err="1" smtClean="0"/>
              <a:t>ked</a:t>
            </a:r>
            <a:r>
              <a:rPr lang="sk-SK" baseline="0" dirty="0" smtClean="0"/>
              <a:t> </a:t>
            </a:r>
            <a:r>
              <a:rPr lang="sk-SK" baseline="0" dirty="0" err="1" smtClean="0"/>
              <a:t>vytvarame</a:t>
            </a:r>
            <a:r>
              <a:rPr lang="sk-SK" baseline="0" dirty="0" smtClean="0"/>
              <a:t> novy produkt</a:t>
            </a:r>
            <a:r>
              <a:rPr lang="sk-SK" baseline="0" dirty="0"/>
              <a:t> </a:t>
            </a:r>
            <a:r>
              <a:rPr lang="sk-SK" baseline="0" dirty="0" smtClean="0"/>
              <a:t>– </a:t>
            </a:r>
            <a:r>
              <a:rPr lang="sk-SK" baseline="0" dirty="0" err="1" smtClean="0"/>
              <a:t>napriklad</a:t>
            </a:r>
            <a:r>
              <a:rPr lang="sk-SK" baseline="0" dirty="0" smtClean="0"/>
              <a:t>, z toho, </a:t>
            </a:r>
            <a:r>
              <a:rPr lang="sk-SK" baseline="0" dirty="0" err="1" smtClean="0"/>
              <a:t>co</a:t>
            </a:r>
            <a:r>
              <a:rPr lang="sk-SK" baseline="0" dirty="0" smtClean="0"/>
              <a:t> </a:t>
            </a:r>
            <a:r>
              <a:rPr lang="sk-SK" baseline="0" dirty="0" err="1" smtClean="0"/>
              <a:t>zakaznici</a:t>
            </a:r>
            <a:r>
              <a:rPr lang="sk-SK" baseline="0" dirty="0" smtClean="0"/>
              <a:t> nakupovali.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74089-5982-4946-B5DF-A564D24159F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081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https://www.confluent.io/blog/event-driven-2-0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77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02832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>
                <a:hlinkClick r:id="rId3"/>
              </a:rPr>
              <a:t>https://www.rtvs.sk/televizia/archiv/11481/113089</a:t>
            </a:r>
            <a:endParaRPr lang="sk-SK" dirty="0" smtClean="0"/>
          </a:p>
          <a:p>
            <a:r>
              <a:rPr lang="en-US" dirty="0" smtClean="0"/>
              <a:t>42:50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https://twitter.com/random_walker/status/976836626121977858</a:t>
            </a:r>
            <a:endParaRPr lang="sk-S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sofverov</a:t>
            </a:r>
            <a:r>
              <a:rPr lang="sk-SK" dirty="0" err="1" smtClean="0"/>
              <a:t>ým</a:t>
            </a:r>
            <a:r>
              <a:rPr lang="sk-SK" dirty="0" smtClean="0"/>
              <a:t> inžinierom je Vám jasné, že ak si to viete predstaviť, potom to viete aj vybudovať.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78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50255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79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2865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Zvycajne</a:t>
            </a:r>
            <a:r>
              <a:rPr lang="en-US" dirty="0" smtClean="0"/>
              <a:t> </a:t>
            </a:r>
            <a:r>
              <a:rPr lang="en-US" dirty="0" err="1" smtClean="0"/>
              <a:t>kazdy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nakup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produktu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prebieha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interakciou</a:t>
            </a:r>
            <a:r>
              <a:rPr lang="en-US" baseline="0" dirty="0" smtClean="0"/>
              <a:t> s FE </a:t>
            </a:r>
            <a:r>
              <a:rPr lang="en-US" baseline="0" dirty="0" err="1" smtClean="0"/>
              <a:t>systemami</a:t>
            </a:r>
            <a:endParaRPr lang="en-US" baseline="0" dirty="0" smtClean="0"/>
          </a:p>
          <a:p>
            <a:r>
              <a:rPr lang="en-US" baseline="0" dirty="0" smtClean="0"/>
              <a:t>Co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pre </a:t>
            </a:r>
            <a:r>
              <a:rPr lang="en-US" baseline="0" dirty="0" err="1" smtClean="0"/>
              <a:t>identifikaciu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toho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zakaznik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zaspraval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dolezite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dalsie</a:t>
            </a:r>
            <a:r>
              <a:rPr lang="en-US" baseline="0" dirty="0" smtClean="0"/>
              <a:t> data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A74089-5982-4946-B5DF-A564D24159F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25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Netrapi</a:t>
            </a:r>
            <a:r>
              <a:rPr lang="sk-SK" baseline="0" dirty="0" smtClean="0"/>
              <a:t> ma, </a:t>
            </a:r>
            <a:r>
              <a:rPr lang="sk-SK" baseline="0" dirty="0" err="1" smtClean="0"/>
              <a:t>ze</a:t>
            </a:r>
            <a:r>
              <a:rPr lang="sk-SK" baseline="0" dirty="0" smtClean="0"/>
              <a:t> </a:t>
            </a:r>
            <a:r>
              <a:rPr lang="sk-SK" baseline="0" dirty="0" err="1" smtClean="0"/>
              <a:t>su</a:t>
            </a:r>
            <a:r>
              <a:rPr lang="sk-SK" baseline="0" dirty="0" smtClean="0"/>
              <a:t> v </a:t>
            </a:r>
            <a:r>
              <a:rPr lang="sk-SK" baseline="0" dirty="0" err="1" smtClean="0"/>
              <a:t>roznom</a:t>
            </a:r>
            <a:r>
              <a:rPr lang="sk-SK" baseline="0" dirty="0" smtClean="0"/>
              <a:t> </a:t>
            </a:r>
            <a:r>
              <a:rPr lang="sk-SK" baseline="0" dirty="0" err="1" smtClean="0"/>
              <a:t>formate</a:t>
            </a:r>
            <a:endParaRPr lang="sk-SK" baseline="0" dirty="0" smtClean="0"/>
          </a:p>
          <a:p>
            <a:r>
              <a:rPr lang="sk-SK" baseline="0" dirty="0" smtClean="0"/>
              <a:t>Je ich </a:t>
            </a:r>
            <a:r>
              <a:rPr lang="sk-SK" baseline="0" dirty="0" err="1" smtClean="0"/>
              <a:t>vela</a:t>
            </a:r>
            <a:endParaRPr lang="sk-SK" baseline="0" dirty="0" smtClean="0"/>
          </a:p>
          <a:p>
            <a:r>
              <a:rPr lang="sk-SK" baseline="0" dirty="0" smtClean="0"/>
              <a:t>A </a:t>
            </a:r>
            <a:r>
              <a:rPr lang="sk-SK" baseline="0" dirty="0" err="1" smtClean="0"/>
              <a:t>prichadzaju</a:t>
            </a:r>
            <a:r>
              <a:rPr lang="sk-SK" baseline="0" dirty="0" smtClean="0"/>
              <a:t> </a:t>
            </a:r>
            <a:r>
              <a:rPr lang="sk-SK" baseline="0" dirty="0" err="1" smtClean="0"/>
              <a:t>rychlo</a:t>
            </a:r>
            <a:endParaRPr lang="sk-SK" baseline="0" dirty="0" smtClean="0"/>
          </a:p>
          <a:p>
            <a:r>
              <a:rPr lang="en-US" baseline="0" dirty="0" err="1" smtClean="0"/>
              <a:t>Nie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isty</a:t>
            </a:r>
            <a:r>
              <a:rPr lang="en-US" baseline="0" dirty="0" smtClean="0"/>
              <a:t>, ci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100% </a:t>
            </a:r>
            <a:r>
              <a:rPr lang="en-US" baseline="0" dirty="0" err="1" smtClean="0"/>
              <a:t>spolahlive</a:t>
            </a:r>
            <a:endParaRPr lang="en-US" baseline="0" dirty="0" smtClean="0"/>
          </a:p>
          <a:p>
            <a:endParaRPr lang="sk-SK" baseline="0" dirty="0" smtClean="0"/>
          </a:p>
          <a:p>
            <a:r>
              <a:rPr lang="sk-SK" baseline="0" dirty="0" err="1" smtClean="0"/>
              <a:t>Co</a:t>
            </a:r>
            <a:r>
              <a:rPr lang="sk-SK" baseline="0" dirty="0" smtClean="0"/>
              <a:t> je </a:t>
            </a:r>
            <a:r>
              <a:rPr lang="sk-SK" baseline="0" dirty="0" err="1" smtClean="0"/>
              <a:t>definicia</a:t>
            </a:r>
            <a:r>
              <a:rPr lang="sk-SK" baseline="0" dirty="0" smtClean="0"/>
              <a:t> big </a:t>
            </a:r>
            <a:r>
              <a:rPr lang="sk-SK" baseline="0" dirty="0" err="1" smtClean="0"/>
              <a:t>Data</a:t>
            </a:r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4089-5982-4946-B5DF-A564D24159FB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876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632440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6"/>
            <a:ext cx="7632440" cy="36004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5C5A5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02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y - bi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1203598"/>
            <a:ext cx="6552320" cy="677108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Názov kapitoly</a:t>
            </a:r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31" y="4707731"/>
            <a:ext cx="1235869" cy="4357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á strana - modrá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899999" y="2427733"/>
            <a:ext cx="7707593" cy="5760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Podnadpis</a:t>
            </a:r>
            <a:endParaRPr lang="sk-SK" dirty="0"/>
          </a:p>
        </p:txBody>
      </p:sp>
      <p:sp>
        <p:nvSpPr>
          <p:cNvPr id="13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771550"/>
            <a:ext cx="7704448" cy="1568748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j-lt"/>
              </a:defRPr>
            </a:lvl1pPr>
          </a:lstStyle>
          <a:p>
            <a:r>
              <a:rPr lang="cs-CZ" dirty="0" smtClean="0"/>
              <a:t>Názov prezentácie – prvý variant</a:t>
            </a:r>
            <a:endParaRPr lang="sk-SK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32" y="4707731"/>
            <a:ext cx="1235866" cy="435768"/>
          </a:xfrm>
          <a:prstGeom prst="rect">
            <a:avLst/>
          </a:prstGeom>
        </p:spPr>
      </p:pic>
      <p:sp>
        <p:nvSpPr>
          <p:cNvPr id="5" name="Zástupný symbol pro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2" y="3103085"/>
            <a:ext cx="7632847" cy="111710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 smtClean="0"/>
              <a:t>Meno Priezvisko, pozícia, kontakt</a:t>
            </a:r>
            <a:endParaRPr lang="sk-SK" dirty="0"/>
          </a:p>
        </p:txBody>
      </p:sp>
      <p:sp>
        <p:nvSpPr>
          <p:cNvPr id="6" name="Zástupný symbol pro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899593" y="4515966"/>
            <a:ext cx="2880319" cy="28803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 smtClean="0"/>
              <a:t>dátum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81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á strana"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ctrTitle" hasCustomPrompt="1"/>
          </p:nvPr>
        </p:nvSpPr>
        <p:spPr>
          <a:xfrm>
            <a:off x="899592" y="2571750"/>
            <a:ext cx="4680520" cy="1080120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80000"/>
              </a:lnSpc>
              <a:defRPr sz="3500" b="1" baseline="0">
                <a:latin typeface="+mj-lt"/>
              </a:defRPr>
            </a:lvl1pPr>
          </a:lstStyle>
          <a:p>
            <a:r>
              <a:rPr lang="cs-CZ" dirty="0" smtClean="0"/>
              <a:t>Názov prezentácie – druhý variant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3" y="3723878"/>
            <a:ext cx="4680520" cy="2552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 err="1" smtClean="0"/>
              <a:t>Meno</a:t>
            </a:r>
            <a:r>
              <a:rPr lang="cs-CZ" dirty="0" smtClean="0"/>
              <a:t> </a:t>
            </a:r>
            <a:r>
              <a:rPr lang="cs-CZ" dirty="0" err="1" smtClean="0"/>
              <a:t>Priezvisko</a:t>
            </a:r>
            <a:r>
              <a:rPr lang="cs-CZ" dirty="0" smtClean="0"/>
              <a:t>, </a:t>
            </a:r>
            <a:r>
              <a:rPr lang="cs-CZ" dirty="0" err="1" smtClean="0"/>
              <a:t>pozícia</a:t>
            </a:r>
            <a:endParaRPr lang="sk-SK" dirty="0"/>
          </a:p>
        </p:txBody>
      </p:sp>
      <p:sp>
        <p:nvSpPr>
          <p:cNvPr id="4" name="Zástupný symbol pro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899593" y="4083918"/>
            <a:ext cx="4680520" cy="28803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 smtClean="0"/>
              <a:t>dárum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563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0F99B55-DC2F-4C6E-AC93-30334BE014A6}" type="datetimeFigureOut">
              <a:rPr lang="sk-SK" smtClean="0"/>
              <a:t>04.12.2018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ED05BE9-9AAF-4334-9E16-84388EADF77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4797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0F99B55-DC2F-4C6E-AC93-30334BE014A6}" type="datetimeFigureOut">
              <a:rPr lang="sk-SK" smtClean="0"/>
              <a:t>04.12.2018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ED05BE9-9AAF-4334-9E16-84388EADF77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7479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sah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632440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6"/>
            <a:ext cx="7632440" cy="36004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000">
                <a:solidFill>
                  <a:srgbClr val="5C5A5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21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á strana - modrá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899999" y="2427733"/>
            <a:ext cx="7707593" cy="5760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Podnadpis</a:t>
            </a:r>
            <a:endParaRPr lang="sk-SK" dirty="0"/>
          </a:p>
        </p:txBody>
      </p:sp>
      <p:sp>
        <p:nvSpPr>
          <p:cNvPr id="13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771550"/>
            <a:ext cx="7704448" cy="1568748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80000"/>
              </a:lnSpc>
              <a:defRPr sz="4800" b="1" baseline="0">
                <a:latin typeface="+mj-lt"/>
              </a:defRPr>
            </a:lvl1pPr>
          </a:lstStyle>
          <a:p>
            <a:r>
              <a:rPr lang="cs-CZ" dirty="0" smtClean="0"/>
              <a:t>Názov prezentácie – prvý variant</a:t>
            </a:r>
            <a:endParaRPr lang="sk-SK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32" y="4707731"/>
            <a:ext cx="1235866" cy="435768"/>
          </a:xfrm>
          <a:prstGeom prst="rect">
            <a:avLst/>
          </a:prstGeom>
        </p:spPr>
      </p:pic>
      <p:sp>
        <p:nvSpPr>
          <p:cNvPr id="5" name="Zástupný symbol pro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2" y="3103085"/>
            <a:ext cx="7632847" cy="111710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 smtClean="0"/>
              <a:t>Meno Priezvisko, pozícia, kontakt</a:t>
            </a:r>
            <a:endParaRPr lang="sk-SK" dirty="0"/>
          </a:p>
        </p:txBody>
      </p:sp>
      <p:sp>
        <p:nvSpPr>
          <p:cNvPr id="6" name="Zástupný symbol pro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899593" y="4515966"/>
            <a:ext cx="2880319" cy="28803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 smtClean="0"/>
              <a:t>dátum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994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á strana"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ctrTitle" hasCustomPrompt="1"/>
          </p:nvPr>
        </p:nvSpPr>
        <p:spPr>
          <a:xfrm>
            <a:off x="899592" y="2571750"/>
            <a:ext cx="4680520" cy="1080120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80000"/>
              </a:lnSpc>
              <a:defRPr sz="3500" b="1" baseline="0">
                <a:latin typeface="+mj-lt"/>
              </a:defRPr>
            </a:lvl1pPr>
          </a:lstStyle>
          <a:p>
            <a:r>
              <a:rPr lang="cs-CZ" dirty="0" smtClean="0"/>
              <a:t>Názov prezentácie – druhý variant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3" y="3723878"/>
            <a:ext cx="4680520" cy="2552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 err="1" smtClean="0"/>
              <a:t>Meno</a:t>
            </a:r>
            <a:r>
              <a:rPr lang="cs-CZ" dirty="0" smtClean="0"/>
              <a:t> </a:t>
            </a:r>
            <a:r>
              <a:rPr lang="cs-CZ" dirty="0" err="1" smtClean="0"/>
              <a:t>Priezvisko</a:t>
            </a:r>
            <a:r>
              <a:rPr lang="cs-CZ" dirty="0" smtClean="0"/>
              <a:t>, </a:t>
            </a:r>
            <a:r>
              <a:rPr lang="cs-CZ" dirty="0" err="1" smtClean="0"/>
              <a:t>pozícia</a:t>
            </a:r>
            <a:endParaRPr lang="sk-SK" dirty="0"/>
          </a:p>
        </p:txBody>
      </p:sp>
      <p:sp>
        <p:nvSpPr>
          <p:cNvPr id="4" name="Zástupný symbol pro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899593" y="4083918"/>
            <a:ext cx="4680520" cy="28803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 smtClean="0"/>
              <a:t>dárum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728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632440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6"/>
            <a:ext cx="7632440" cy="36004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000">
                <a:solidFill>
                  <a:srgbClr val="5C5A5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27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900000" y="915567"/>
            <a:ext cx="7704448" cy="3600400"/>
          </a:xfrm>
        </p:spPr>
        <p:txBody>
          <a:bodyPr>
            <a:normAutofit/>
          </a:bodyPr>
          <a:lstStyle>
            <a:lvl1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lang="sk-SK" dirty="0"/>
            </a:lvl1pPr>
            <a:lvl2pPr>
              <a:defRPr lang="cs-CZ" dirty="0" smtClean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 dirty="0" smtClean="0"/>
              <a:t>Text</a:t>
            </a:r>
          </a:p>
          <a:p>
            <a:pPr lvl="1"/>
            <a:r>
              <a:rPr lang="cs-CZ" dirty="0" smtClean="0"/>
              <a:t>Text</a:t>
            </a:r>
          </a:p>
          <a:p>
            <a:pPr lvl="2"/>
            <a:r>
              <a:rPr lang="cs-CZ" dirty="0" smtClean="0"/>
              <a:t>Text</a:t>
            </a:r>
          </a:p>
          <a:p>
            <a:pPr lvl="3"/>
            <a:r>
              <a:rPr lang="cs-CZ" dirty="0" smtClean="0"/>
              <a:t>Text</a:t>
            </a:r>
          </a:p>
          <a:p>
            <a:pPr lvl="4"/>
            <a:r>
              <a:rPr lang="cs-CZ" dirty="0" smtClean="0"/>
              <a:t>Text</a:t>
            </a:r>
          </a:p>
        </p:txBody>
      </p:sp>
      <p:sp>
        <p:nvSpPr>
          <p:cNvPr id="7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672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900000" y="915567"/>
            <a:ext cx="7704448" cy="3600400"/>
          </a:xfrm>
        </p:spPr>
        <p:txBody>
          <a:bodyPr>
            <a:normAutofit/>
          </a:bodyPr>
          <a:lstStyle>
            <a:lvl1pPr marL="182563" indent="-182563">
              <a:spcBef>
                <a:spcPts val="200"/>
              </a:spcBef>
              <a:buFont typeface="Arial" panose="020B0604020202020204" pitchFamily="34" charset="0"/>
              <a:buChar char="•"/>
              <a:defRPr lang="sk-SK" sz="2400" dirty="0"/>
            </a:lvl1pPr>
            <a:lvl2pPr>
              <a:defRPr lang="cs-CZ" sz="2400" dirty="0" smtClean="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 dirty="0" smtClean="0"/>
              <a:t>Text</a:t>
            </a:r>
          </a:p>
          <a:p>
            <a:pPr lvl="1"/>
            <a:r>
              <a:rPr lang="cs-CZ" dirty="0" smtClean="0"/>
              <a:t>Text</a:t>
            </a:r>
          </a:p>
          <a:p>
            <a:pPr lvl="2"/>
            <a:r>
              <a:rPr lang="cs-CZ" dirty="0" smtClean="0"/>
              <a:t>Text</a:t>
            </a:r>
          </a:p>
          <a:p>
            <a:pPr lvl="3"/>
            <a:r>
              <a:rPr lang="cs-CZ" dirty="0" smtClean="0"/>
              <a:t>Text</a:t>
            </a:r>
          </a:p>
          <a:p>
            <a:pPr lvl="4"/>
            <a:r>
              <a:rPr lang="cs-CZ" dirty="0" smtClean="0"/>
              <a:t>Text</a:t>
            </a:r>
          </a:p>
        </p:txBody>
      </p:sp>
      <p:sp>
        <p:nvSpPr>
          <p:cNvPr id="7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191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900000" y="915567"/>
            <a:ext cx="7704448" cy="3600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sk-SK" dirty="0"/>
            </a:lvl1pPr>
            <a:lvl2pPr>
              <a:defRPr lang="cs-CZ" dirty="0" smtClean="0"/>
            </a:lvl2pPr>
            <a:lvl3pPr>
              <a:defRPr/>
            </a:lvl3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cs-CZ" dirty="0" smtClean="0"/>
          </a:p>
        </p:txBody>
      </p:sp>
      <p:sp>
        <p:nvSpPr>
          <p:cNvPr id="11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04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Text a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6"/>
            <a:ext cx="3599992" cy="352839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5C5A5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sk-SK" dirty="0"/>
          </a:p>
        </p:txBody>
      </p:sp>
      <p:sp>
        <p:nvSpPr>
          <p:cNvPr id="22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4860032" y="1419622"/>
            <a:ext cx="3744416" cy="3024336"/>
          </a:xfrm>
        </p:spPr>
        <p:txBody>
          <a:bodyPr>
            <a:noAutofit/>
          </a:bodyPr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28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23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915566"/>
            <a:ext cx="3744416" cy="504057"/>
          </a:xfrm>
        </p:spPr>
        <p:txBody>
          <a:bodyPr/>
          <a:lstStyle>
            <a:lvl1pPr marL="0" indent="0">
              <a:buNone/>
              <a:defRPr b="1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12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625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Text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6"/>
            <a:ext cx="3599992" cy="36004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5C5A5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en-US" dirty="0" smtClean="0"/>
          </a:p>
        </p:txBody>
      </p:sp>
      <p:sp>
        <p:nvSpPr>
          <p:cNvPr id="8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  <p:sp>
        <p:nvSpPr>
          <p:cNvPr id="7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4860032" y="915566"/>
            <a:ext cx="3744416" cy="3528392"/>
          </a:xfrm>
        </p:spPr>
        <p:txBody>
          <a:bodyPr>
            <a:noAutofit/>
          </a:bodyPr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28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39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Odrážky a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2" hasCustomPrompt="1"/>
          </p:nvPr>
        </p:nvSpPr>
        <p:spPr>
          <a:xfrm>
            <a:off x="900000" y="1347614"/>
            <a:ext cx="3599992" cy="3168352"/>
          </a:xfrm>
        </p:spPr>
        <p:txBody>
          <a:bodyPr>
            <a:noAutofit/>
          </a:bodyPr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28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cs-CZ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915567"/>
            <a:ext cx="3599992" cy="360040"/>
          </a:xfrm>
        </p:spPr>
        <p:txBody>
          <a:bodyPr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4860032" y="1347614"/>
            <a:ext cx="3744416" cy="3168352"/>
          </a:xfrm>
        </p:spPr>
        <p:txBody>
          <a:bodyPr>
            <a:noAutofit/>
          </a:bodyPr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28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cs-CZ" dirty="0" smtClean="0"/>
          </a:p>
        </p:txBody>
      </p:sp>
      <p:sp>
        <p:nvSpPr>
          <p:cNvPr id="12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915567"/>
            <a:ext cx="3744416" cy="360040"/>
          </a:xfrm>
        </p:spPr>
        <p:txBody>
          <a:bodyPr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10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87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1"/>
            <a:ext cx="7632440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27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7"/>
            <a:ext cx="7632440" cy="36004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50">
                <a:solidFill>
                  <a:srgbClr val="5C5A5A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30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900000" y="915567"/>
            <a:ext cx="7704448" cy="3600400"/>
          </a:xfrm>
        </p:spPr>
        <p:txBody>
          <a:bodyPr>
            <a:normAutofit/>
          </a:bodyPr>
          <a:lstStyle>
            <a:lvl1pPr marL="136922" indent="-136922">
              <a:spcBef>
                <a:spcPts val="150"/>
              </a:spcBef>
              <a:buFont typeface="Arial" panose="020B0604020202020204" pitchFamily="34" charset="0"/>
              <a:buChar char="•"/>
              <a:defRPr lang="sk-SK" dirty="0"/>
            </a:lvl1pPr>
            <a:lvl2pPr>
              <a:defRPr lang="cs-CZ" dirty="0" smtClean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 dirty="0" smtClean="0"/>
              <a:t>Text</a:t>
            </a:r>
          </a:p>
          <a:p>
            <a:pPr lvl="1"/>
            <a:r>
              <a:rPr lang="cs-CZ" dirty="0" smtClean="0"/>
              <a:t>Text</a:t>
            </a:r>
          </a:p>
          <a:p>
            <a:pPr lvl="2"/>
            <a:r>
              <a:rPr lang="cs-CZ" dirty="0" smtClean="0"/>
              <a:t>Text</a:t>
            </a:r>
          </a:p>
          <a:p>
            <a:pPr lvl="3"/>
            <a:r>
              <a:rPr lang="cs-CZ" dirty="0" smtClean="0"/>
              <a:t>Text</a:t>
            </a:r>
          </a:p>
          <a:p>
            <a:pPr lvl="4"/>
            <a:r>
              <a:rPr lang="cs-CZ" dirty="0" smtClean="0"/>
              <a:t>Text</a:t>
            </a:r>
          </a:p>
        </p:txBody>
      </p:sp>
      <p:sp>
        <p:nvSpPr>
          <p:cNvPr id="7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1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27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849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900000" y="915567"/>
            <a:ext cx="7704448" cy="3600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sk-SK" dirty="0"/>
            </a:lvl1pPr>
            <a:lvl2pPr>
              <a:defRPr lang="cs-CZ" dirty="0" smtClean="0"/>
            </a:lvl2pPr>
            <a:lvl3pPr>
              <a:defRPr/>
            </a:lvl3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cs-CZ" dirty="0" smtClean="0"/>
          </a:p>
        </p:txBody>
      </p:sp>
      <p:sp>
        <p:nvSpPr>
          <p:cNvPr id="11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1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27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970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Text a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7"/>
            <a:ext cx="3599992" cy="352839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>
                <a:solidFill>
                  <a:srgbClr val="5C5A5A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sk-SK" dirty="0"/>
          </a:p>
        </p:txBody>
      </p:sp>
      <p:sp>
        <p:nvSpPr>
          <p:cNvPr id="22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4860032" y="1419622"/>
            <a:ext cx="3744416" cy="3024336"/>
          </a:xfrm>
        </p:spPr>
        <p:txBody>
          <a:bodyPr>
            <a:noAutofit/>
          </a:bodyPr>
          <a:lstStyle>
            <a:lvl1pPr marL="136922" indent="-136922">
              <a:spcBef>
                <a:spcPts val="0"/>
              </a:spcBef>
              <a:buFont typeface="Arial" panose="020B0604020202020204" pitchFamily="34" charset="0"/>
              <a:buChar char="•"/>
              <a:defRPr sz="21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23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915566"/>
            <a:ext cx="3744416" cy="504057"/>
          </a:xfrm>
        </p:spPr>
        <p:txBody>
          <a:bodyPr/>
          <a:lstStyle>
            <a:lvl1pPr marL="0" indent="0">
              <a:buNone/>
              <a:defRPr b="1" baseline="0"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12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1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27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629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Text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7"/>
            <a:ext cx="3599992" cy="36004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>
                <a:solidFill>
                  <a:srgbClr val="5C5A5A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sk-SK" dirty="0"/>
          </a:p>
        </p:txBody>
      </p:sp>
      <p:sp>
        <p:nvSpPr>
          <p:cNvPr id="8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1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27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  <p:sp>
        <p:nvSpPr>
          <p:cNvPr id="7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4860032" y="915567"/>
            <a:ext cx="3744416" cy="3528392"/>
          </a:xfrm>
        </p:spPr>
        <p:txBody>
          <a:bodyPr>
            <a:noAutofit/>
          </a:bodyPr>
          <a:lstStyle>
            <a:lvl1pPr marL="136922" indent="-136922">
              <a:spcBef>
                <a:spcPts val="0"/>
              </a:spcBef>
              <a:buFont typeface="Arial" panose="020B0604020202020204" pitchFamily="34" charset="0"/>
              <a:buChar char="•"/>
              <a:defRPr sz="21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022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Odrážky a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2" hasCustomPrompt="1"/>
          </p:nvPr>
        </p:nvSpPr>
        <p:spPr>
          <a:xfrm>
            <a:off x="900000" y="1347615"/>
            <a:ext cx="3599992" cy="3168352"/>
          </a:xfrm>
        </p:spPr>
        <p:txBody>
          <a:bodyPr>
            <a:noAutofit/>
          </a:bodyPr>
          <a:lstStyle>
            <a:lvl1pPr marL="136922" indent="-136922">
              <a:spcBef>
                <a:spcPts val="0"/>
              </a:spcBef>
              <a:buFont typeface="Arial" panose="020B0604020202020204" pitchFamily="34" charset="0"/>
              <a:buChar char="•"/>
              <a:defRPr sz="21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cs-CZ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915567"/>
            <a:ext cx="3599992" cy="360040"/>
          </a:xfrm>
        </p:spPr>
        <p:txBody>
          <a:bodyPr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4860032" y="1347615"/>
            <a:ext cx="3744416" cy="3168352"/>
          </a:xfrm>
        </p:spPr>
        <p:txBody>
          <a:bodyPr>
            <a:noAutofit/>
          </a:bodyPr>
          <a:lstStyle>
            <a:lvl1pPr marL="136922" indent="-136922">
              <a:spcBef>
                <a:spcPts val="0"/>
              </a:spcBef>
              <a:buFont typeface="Arial" panose="020B0604020202020204" pitchFamily="34" charset="0"/>
              <a:buChar char="•"/>
              <a:defRPr sz="21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 / Graf / Obrázok</a:t>
            </a:r>
          </a:p>
        </p:txBody>
      </p:sp>
      <p:sp>
        <p:nvSpPr>
          <p:cNvPr id="12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915567"/>
            <a:ext cx="3744416" cy="360040"/>
          </a:xfrm>
        </p:spPr>
        <p:txBody>
          <a:bodyPr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10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1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27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220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900000" y="915567"/>
            <a:ext cx="7704448" cy="3600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sk-SK" sz="2400" dirty="0"/>
            </a:lvl1pPr>
            <a:lvl2pPr>
              <a:defRPr lang="cs-CZ" dirty="0" smtClean="0"/>
            </a:lvl2pPr>
            <a:lvl3pPr>
              <a:defRPr/>
            </a:lvl3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cs-CZ" dirty="0" smtClean="0"/>
          </a:p>
        </p:txBody>
      </p:sp>
      <p:sp>
        <p:nvSpPr>
          <p:cNvPr id="11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3790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897564"/>
            <a:ext cx="8229600" cy="3697059"/>
          </a:xfrm>
        </p:spPr>
        <p:txBody>
          <a:bodyPr/>
          <a:lstStyle>
            <a:lvl1pPr marL="257175" indent="-257175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1C44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1C44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4264730" y="-4264732"/>
            <a:ext cx="614540" cy="914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N:\Projekty\grafika\Mato\BRUSEL PROFIL LETAK\softec-kock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195486"/>
            <a:ext cx="829449" cy="62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3120689" y="4840002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898989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1480"/>
            <a:ext cx="8256618" cy="432048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588224" y="484000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 dirty="0"/>
          </a:p>
        </p:txBody>
      </p:sp>
      <p:pic>
        <p:nvPicPr>
          <p:cNvPr id="10" name="Picture 2" descr="N:\useky\Sekretariat\Andraskova\PR\Softec_Logos\SOFTEC_logotyp_normal_RGB_TRANSPARENT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0064"/>
            <a:ext cx="1700388" cy="5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5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Text a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6"/>
            <a:ext cx="3599992" cy="352839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5C5A5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sk-SK" dirty="0"/>
          </a:p>
        </p:txBody>
      </p:sp>
      <p:sp>
        <p:nvSpPr>
          <p:cNvPr id="22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4860032" y="1419622"/>
            <a:ext cx="3744416" cy="3024336"/>
          </a:xfrm>
        </p:spPr>
        <p:txBody>
          <a:bodyPr>
            <a:noAutofit/>
          </a:bodyPr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28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23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915566"/>
            <a:ext cx="3744416" cy="504057"/>
          </a:xfrm>
        </p:spPr>
        <p:txBody>
          <a:bodyPr/>
          <a:lstStyle>
            <a:lvl1pPr marL="0" indent="0">
              <a:buNone/>
              <a:defRPr b="1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12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609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Text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915566"/>
            <a:ext cx="3599992" cy="36004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5C5A5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Text</a:t>
            </a:r>
            <a:endParaRPr lang="en-US" dirty="0" smtClean="0"/>
          </a:p>
        </p:txBody>
      </p:sp>
      <p:sp>
        <p:nvSpPr>
          <p:cNvPr id="8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  <p:sp>
        <p:nvSpPr>
          <p:cNvPr id="7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4860032" y="915566"/>
            <a:ext cx="3744416" cy="3528392"/>
          </a:xfrm>
        </p:spPr>
        <p:txBody>
          <a:bodyPr>
            <a:noAutofit/>
          </a:bodyPr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28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45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-Odrážky a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2" hasCustomPrompt="1"/>
          </p:nvPr>
        </p:nvSpPr>
        <p:spPr>
          <a:xfrm>
            <a:off x="900000" y="1347614"/>
            <a:ext cx="3599992" cy="3168352"/>
          </a:xfrm>
        </p:spPr>
        <p:txBody>
          <a:bodyPr>
            <a:noAutofit/>
          </a:bodyPr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28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cs-CZ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915567"/>
            <a:ext cx="3599992" cy="360040"/>
          </a:xfrm>
        </p:spPr>
        <p:txBody>
          <a:bodyPr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sz="quarter" idx="14" hasCustomPrompt="1"/>
          </p:nvPr>
        </p:nvSpPr>
        <p:spPr>
          <a:xfrm>
            <a:off x="4860032" y="1347614"/>
            <a:ext cx="3744416" cy="3168352"/>
          </a:xfrm>
        </p:spPr>
        <p:txBody>
          <a:bodyPr>
            <a:noAutofit/>
          </a:bodyPr>
          <a:lstStyle>
            <a:lvl1pPr marL="182563" indent="-182563">
              <a:spcBef>
                <a:spcPts val="0"/>
              </a:spcBef>
              <a:buFont typeface="Arial" panose="020B0604020202020204" pitchFamily="34" charset="0"/>
              <a:buChar char="•"/>
              <a:defRPr sz="2800" b="0" baseline="0">
                <a:latin typeface="+mn-lt"/>
              </a:defRPr>
            </a:lvl1pPr>
          </a:lstStyle>
          <a:p>
            <a:pPr lvl="0"/>
            <a:r>
              <a:rPr lang="cs-CZ" dirty="0" smtClean="0"/>
              <a:t>Text / Graf / </a:t>
            </a:r>
            <a:r>
              <a:rPr lang="cs-CZ" dirty="0" err="1" smtClean="0"/>
              <a:t>Obrázok</a:t>
            </a:r>
            <a:endParaRPr lang="cs-CZ" dirty="0" smtClean="0"/>
          </a:p>
        </p:txBody>
      </p:sp>
      <p:sp>
        <p:nvSpPr>
          <p:cNvPr id="12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915567"/>
            <a:ext cx="3744416" cy="360040"/>
          </a:xfrm>
        </p:spPr>
        <p:txBody>
          <a:bodyPr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r>
              <a:rPr lang="cs-CZ" dirty="0" smtClean="0"/>
              <a:t>TEXT</a:t>
            </a:r>
            <a:endParaRPr lang="sk-SK" dirty="0"/>
          </a:p>
        </p:txBody>
      </p:sp>
      <p:sp>
        <p:nvSpPr>
          <p:cNvPr id="10" name="Nadpis 1"/>
          <p:cNvSpPr>
            <a:spLocks noGrp="1"/>
          </p:cNvSpPr>
          <p:nvPr>
            <p:ph type="ctrTitle" hasCustomPrompt="1"/>
          </p:nvPr>
        </p:nvSpPr>
        <p:spPr>
          <a:xfrm>
            <a:off x="900000" y="252000"/>
            <a:ext cx="7704448" cy="50405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 smtClean="0"/>
              <a:t>Nadpis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211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0F99B55-DC2F-4C6E-AC93-30334BE014A6}" type="datetimeFigureOut">
              <a:rPr lang="sk-SK" smtClean="0"/>
              <a:t>04.12.2018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ED05BE9-9AAF-4334-9E16-84388EADF77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1161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A665-A792-4992-8918-297EF1236D89}" type="datetimeFigureOut">
              <a:rPr lang="sk-SK" smtClean="0"/>
              <a:t>04.12.2018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F8633-8746-46B9-8BE0-0AAC18A7099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3830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y - modrá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000" y="1203598"/>
            <a:ext cx="6552320" cy="677108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Názov kapitoly</a:t>
            </a:r>
            <a:endParaRPr lang="sk-SK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32" y="4707731"/>
            <a:ext cx="1235866" cy="43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45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00000" y="252000"/>
            <a:ext cx="6995120" cy="6175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 smtClean="0"/>
              <a:t>Nadpis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00000" y="1059582"/>
            <a:ext cx="6912768" cy="36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 smtClean="0"/>
              <a:t>Text</a:t>
            </a:r>
          </a:p>
          <a:p>
            <a:pPr lvl="1"/>
            <a:r>
              <a:rPr lang="cs-CZ" dirty="0" smtClean="0"/>
              <a:t>Text</a:t>
            </a:r>
          </a:p>
          <a:p>
            <a:pPr lvl="2"/>
            <a:r>
              <a:rPr lang="cs-CZ" dirty="0" smtClean="0"/>
              <a:t>Text</a:t>
            </a:r>
          </a:p>
          <a:p>
            <a:pPr lvl="3"/>
            <a:r>
              <a:rPr lang="cs-CZ" dirty="0" smtClean="0"/>
              <a:t>Text</a:t>
            </a:r>
          </a:p>
          <a:p>
            <a:pPr lvl="4"/>
            <a:r>
              <a:rPr lang="cs-CZ" dirty="0" smtClean="0"/>
              <a:t>Text</a:t>
            </a:r>
            <a:endParaRPr lang="sk-SK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31" y="4707731"/>
            <a:ext cx="1235869" cy="435768"/>
          </a:xfrm>
          <a:prstGeom prst="rect">
            <a:avLst/>
          </a:prstGeom>
        </p:spPr>
      </p:pic>
      <p:sp>
        <p:nvSpPr>
          <p:cNvPr id="6" name="Zástupný symbol pro text 13"/>
          <p:cNvSpPr txBox="1">
            <a:spLocks/>
          </p:cNvSpPr>
          <p:nvPr userDrawn="1"/>
        </p:nvSpPr>
        <p:spPr>
          <a:xfrm>
            <a:off x="900000" y="4731990"/>
            <a:ext cx="2376239" cy="215751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92"/>
              </a:spcBef>
              <a:buFont typeface="Arial" panose="020B0604020202020204" pitchFamily="34" charset="0"/>
              <a:buNone/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5475" indent="-176213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2pPr>
            <a:lvl3pPr marL="1074738" indent="-1603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3pPr>
            <a:lvl4pPr marL="1524000" indent="-136525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FAC2FF-E777-45AE-83A0-4D125144B6DE}" type="slidenum">
              <a:rPr lang="en-US" sz="1800" i="0" smtClean="0"/>
              <a:t>‹#›</a:t>
            </a:fld>
            <a:endParaRPr lang="sk-SK" sz="1800" i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1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1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6" r:id="rId2"/>
    <p:sldLayoutId id="2147483707" r:id="rId3"/>
    <p:sldLayoutId id="2147483703" r:id="rId4"/>
    <p:sldLayoutId id="2147483705" r:id="rId5"/>
    <p:sldLayoutId id="2147483704" r:id="rId6"/>
    <p:sldLayoutId id="2147483802" r:id="rId7"/>
    <p:sldLayoutId id="2147483825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92075" indent="-920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1pPr>
      <a:lvl2pPr marL="625475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2pPr>
      <a:lvl3pPr marL="1074738" indent="-1603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3pPr>
      <a:lvl4pPr marL="15240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00000" y="252000"/>
            <a:ext cx="6995120" cy="6175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 smtClean="0"/>
              <a:t>Kliknutím lze upravit styl.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00000" y="1275606"/>
            <a:ext cx="6620273" cy="33843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 smtClean="0"/>
              <a:t>Text</a:t>
            </a:r>
          </a:p>
          <a:p>
            <a:pPr lvl="1"/>
            <a:r>
              <a:rPr lang="cs-CZ" dirty="0" smtClean="0"/>
              <a:t>Text</a:t>
            </a:r>
          </a:p>
          <a:p>
            <a:pPr lvl="2"/>
            <a:r>
              <a:rPr lang="cs-CZ" dirty="0" smtClean="0"/>
              <a:t>Text</a:t>
            </a:r>
          </a:p>
          <a:p>
            <a:pPr lvl="3"/>
            <a:r>
              <a:rPr lang="cs-CZ" dirty="0" smtClean="0"/>
              <a:t>Text</a:t>
            </a:r>
          </a:p>
          <a:p>
            <a:pPr lvl="4"/>
            <a:r>
              <a:rPr lang="cs-CZ" dirty="0" smtClean="0"/>
              <a:t>Text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2278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4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92075" indent="-92075" algn="l" defTabSz="914400" rtl="0" eaLnBrk="1" latinLnBrk="0" hangingPunct="1">
        <a:lnSpc>
          <a:spcPct val="100000"/>
        </a:lnSpc>
        <a:spcBef>
          <a:spcPts val="8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5C5A5A"/>
          </a:solidFill>
          <a:latin typeface="+mn-lt"/>
          <a:ea typeface="+mn-ea"/>
          <a:cs typeface="+mn-cs"/>
        </a:defRPr>
      </a:lvl1pPr>
      <a:lvl2pPr marL="625475" indent="-176213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5C5A5A"/>
          </a:solidFill>
          <a:latin typeface="+mn-lt"/>
          <a:ea typeface="+mn-ea"/>
          <a:cs typeface="+mn-cs"/>
        </a:defRPr>
      </a:lvl2pPr>
      <a:lvl3pPr marL="1074738" indent="-160338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5C5A5A"/>
          </a:solidFill>
          <a:latin typeface="+mn-lt"/>
          <a:ea typeface="+mn-ea"/>
          <a:cs typeface="+mn-cs"/>
        </a:defRPr>
      </a:lvl3pPr>
      <a:lvl4pPr marL="1524000" indent="-136525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5C5A5A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5C5A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Nadpis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Text</a:t>
            </a:r>
          </a:p>
          <a:p>
            <a:pPr lvl="1"/>
            <a:r>
              <a:rPr lang="cs-CZ" dirty="0" smtClean="0"/>
              <a:t>Text</a:t>
            </a:r>
          </a:p>
          <a:p>
            <a:pPr lvl="2"/>
            <a:r>
              <a:rPr lang="cs-CZ" dirty="0" smtClean="0"/>
              <a:t>Text</a:t>
            </a:r>
          </a:p>
          <a:p>
            <a:pPr lvl="3"/>
            <a:r>
              <a:rPr lang="cs-CZ" dirty="0" smtClean="0"/>
              <a:t>Text</a:t>
            </a:r>
          </a:p>
          <a:p>
            <a:pPr lvl="4"/>
            <a:r>
              <a:rPr lang="cs-CZ" dirty="0" smtClean="0"/>
              <a:t>Text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21898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796" r:id="rId2"/>
    <p:sldLayoutId id="2147483799" r:id="rId3"/>
    <p:sldLayoutId id="2147483800" r:id="rId4"/>
    <p:sldLayoutId id="2147483805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Nadpis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Text</a:t>
            </a:r>
          </a:p>
          <a:p>
            <a:pPr lvl="1"/>
            <a:r>
              <a:rPr lang="cs-CZ" dirty="0" smtClean="0"/>
              <a:t>Text</a:t>
            </a:r>
          </a:p>
          <a:p>
            <a:pPr lvl="2"/>
            <a:r>
              <a:rPr lang="cs-CZ" dirty="0" smtClean="0"/>
              <a:t>Text</a:t>
            </a:r>
          </a:p>
          <a:p>
            <a:pPr lvl="3"/>
            <a:r>
              <a:rPr lang="cs-CZ" dirty="0" smtClean="0"/>
              <a:t>Text</a:t>
            </a:r>
          </a:p>
          <a:p>
            <a:pPr lvl="4"/>
            <a:r>
              <a:rPr lang="cs-CZ" dirty="0" smtClean="0"/>
              <a:t>Text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87550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00000" y="252000"/>
            <a:ext cx="6995120" cy="6175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 smtClean="0"/>
              <a:t>Nadpis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00000" y="1059582"/>
            <a:ext cx="6912768" cy="36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 smtClean="0"/>
              <a:t>Text</a:t>
            </a:r>
          </a:p>
          <a:p>
            <a:pPr lvl="1"/>
            <a:r>
              <a:rPr lang="cs-CZ" dirty="0" smtClean="0"/>
              <a:t>Text</a:t>
            </a:r>
          </a:p>
          <a:p>
            <a:pPr lvl="2"/>
            <a:r>
              <a:rPr lang="cs-CZ" dirty="0" smtClean="0"/>
              <a:t>Text</a:t>
            </a:r>
          </a:p>
          <a:p>
            <a:pPr lvl="3"/>
            <a:r>
              <a:rPr lang="cs-CZ" dirty="0" smtClean="0"/>
              <a:t>Text</a:t>
            </a:r>
          </a:p>
          <a:p>
            <a:pPr lvl="4"/>
            <a:r>
              <a:rPr lang="cs-CZ" dirty="0" smtClean="0"/>
              <a:t>Text</a:t>
            </a:r>
            <a:endParaRPr lang="sk-SK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31" y="4707731"/>
            <a:ext cx="1235869" cy="435768"/>
          </a:xfrm>
          <a:prstGeom prst="rect">
            <a:avLst/>
          </a:prstGeom>
        </p:spPr>
      </p:pic>
      <p:sp>
        <p:nvSpPr>
          <p:cNvPr id="6" name="Zástupný symbol pro text 13"/>
          <p:cNvSpPr txBox="1">
            <a:spLocks/>
          </p:cNvSpPr>
          <p:nvPr userDrawn="1"/>
        </p:nvSpPr>
        <p:spPr>
          <a:xfrm>
            <a:off x="900000" y="4731990"/>
            <a:ext cx="2376239" cy="215751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92"/>
              </a:spcBef>
              <a:buFont typeface="Arial" panose="020B0604020202020204" pitchFamily="34" charset="0"/>
              <a:buNone/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5475" indent="-176213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2pPr>
            <a:lvl3pPr marL="1074738" indent="-1603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3pPr>
            <a:lvl4pPr marL="1524000" indent="-136525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FAC2FF-E777-45AE-83A0-4D125144B6DE}" type="slidenum">
              <a:rPr lang="en-US" sz="1800" i="0" smtClean="0"/>
              <a:t>‹#›</a:t>
            </a:fld>
            <a:endParaRPr lang="sk-SK" sz="1800" i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1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4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92075" indent="-920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1pPr>
      <a:lvl2pPr marL="625475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2pPr>
      <a:lvl3pPr marL="1074738" indent="-1603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3pPr>
      <a:lvl4pPr marL="15240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000" kern="1200">
          <a:solidFill>
            <a:srgbClr val="5C5A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00000" y="252001"/>
            <a:ext cx="6995120" cy="6175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 smtClean="0"/>
              <a:t>Nadpis</a:t>
            </a:r>
            <a:endParaRPr lang="sk-SK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00000" y="1059582"/>
            <a:ext cx="6912768" cy="36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 smtClean="0"/>
              <a:t>Text</a:t>
            </a:r>
          </a:p>
          <a:p>
            <a:pPr lvl="1"/>
            <a:r>
              <a:rPr lang="cs-CZ" dirty="0" smtClean="0"/>
              <a:t>Text</a:t>
            </a:r>
          </a:p>
          <a:p>
            <a:pPr lvl="2"/>
            <a:r>
              <a:rPr lang="cs-CZ" dirty="0" smtClean="0"/>
              <a:t>Text</a:t>
            </a:r>
          </a:p>
          <a:p>
            <a:pPr lvl="3"/>
            <a:r>
              <a:rPr lang="cs-CZ" dirty="0" smtClean="0"/>
              <a:t>Text</a:t>
            </a:r>
          </a:p>
          <a:p>
            <a:pPr lvl="4"/>
            <a:r>
              <a:rPr lang="cs-CZ" dirty="0" smtClean="0"/>
              <a:t>Text</a:t>
            </a:r>
            <a:endParaRPr lang="sk-SK" dirty="0"/>
          </a:p>
        </p:txBody>
      </p:sp>
      <p:pic>
        <p:nvPicPr>
          <p:cNvPr id="13" name="Obrázek 12"/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4731990"/>
            <a:ext cx="1235869" cy="326827"/>
          </a:xfrm>
          <a:prstGeom prst="rect">
            <a:avLst/>
          </a:prstGeom>
        </p:spPr>
      </p:pic>
      <p:sp>
        <p:nvSpPr>
          <p:cNvPr id="6" name="Zástupný symbol pro text 13"/>
          <p:cNvSpPr txBox="1">
            <a:spLocks/>
          </p:cNvSpPr>
          <p:nvPr userDrawn="1"/>
        </p:nvSpPr>
        <p:spPr>
          <a:xfrm>
            <a:off x="900002" y="4731991"/>
            <a:ext cx="2376239" cy="2157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92"/>
              </a:spcBef>
              <a:buFont typeface="Arial" panose="020B0604020202020204" pitchFamily="34" charset="0"/>
              <a:buNone/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5475" indent="-176213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2pPr>
            <a:lvl3pPr marL="1074738" indent="-160338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3pPr>
            <a:lvl4pPr marL="1524000" indent="-136525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3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FAC2FF-E777-45AE-83A0-4D125144B6DE}" type="slidenum">
              <a:rPr lang="en-US" sz="1350" i="0" smtClean="0"/>
              <a:t>‹#›</a:t>
            </a:fld>
            <a:endParaRPr lang="sk-SK" sz="1350" i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" y="0"/>
            <a:ext cx="571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7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69056" indent="-69056" algn="l" defTabSz="685800" rtl="0" eaLnBrk="1" latinLnBrk="0" hangingPunct="1">
        <a:lnSpc>
          <a:spcPct val="100000"/>
        </a:lnSpc>
        <a:spcBef>
          <a:spcPts val="600"/>
        </a:spcBef>
        <a:spcAft>
          <a:spcPts val="450"/>
        </a:spcAft>
        <a:buFont typeface="Arial" panose="020B0604020202020204" pitchFamily="34" charset="0"/>
        <a:buChar char="•"/>
        <a:defRPr sz="2250" kern="1200">
          <a:solidFill>
            <a:srgbClr val="5C5A5A"/>
          </a:solidFill>
          <a:latin typeface="+mn-lt"/>
          <a:ea typeface="+mn-ea"/>
          <a:cs typeface="+mn-cs"/>
        </a:defRPr>
      </a:lvl1pPr>
      <a:lvl2pPr marL="469106" indent="-132160" algn="l" defTabSz="685800" rtl="0" eaLnBrk="1" latinLnBrk="0" hangingPunct="1">
        <a:lnSpc>
          <a:spcPct val="100000"/>
        </a:lnSpc>
        <a:spcBef>
          <a:spcPts val="225"/>
        </a:spcBef>
        <a:spcAft>
          <a:spcPts val="450"/>
        </a:spcAft>
        <a:buFont typeface="Arial" panose="020B0604020202020204" pitchFamily="34" charset="0"/>
        <a:buChar char="•"/>
        <a:defRPr sz="2250" kern="1200">
          <a:solidFill>
            <a:srgbClr val="5C5A5A"/>
          </a:solidFill>
          <a:latin typeface="+mn-lt"/>
          <a:ea typeface="+mn-ea"/>
          <a:cs typeface="+mn-cs"/>
        </a:defRPr>
      </a:lvl2pPr>
      <a:lvl3pPr marL="806054" indent="-120254" algn="l" defTabSz="685800" rtl="0" eaLnBrk="1" latinLnBrk="0" hangingPunct="1">
        <a:lnSpc>
          <a:spcPct val="100000"/>
        </a:lnSpc>
        <a:spcBef>
          <a:spcPts val="225"/>
        </a:spcBef>
        <a:spcAft>
          <a:spcPts val="450"/>
        </a:spcAft>
        <a:buFont typeface="Arial" panose="020B0604020202020204" pitchFamily="34" charset="0"/>
        <a:buChar char="•"/>
        <a:defRPr sz="2250" kern="1200">
          <a:solidFill>
            <a:srgbClr val="5C5A5A"/>
          </a:solidFill>
          <a:latin typeface="+mn-lt"/>
          <a:ea typeface="+mn-ea"/>
          <a:cs typeface="+mn-cs"/>
        </a:defRPr>
      </a:lvl3pPr>
      <a:lvl4pPr marL="1143000" indent="-102394" algn="l" defTabSz="685800" rtl="0" eaLnBrk="1" latinLnBrk="0" hangingPunct="1">
        <a:lnSpc>
          <a:spcPct val="100000"/>
        </a:lnSpc>
        <a:spcBef>
          <a:spcPts val="225"/>
        </a:spcBef>
        <a:spcAft>
          <a:spcPts val="450"/>
        </a:spcAft>
        <a:buFont typeface="Arial" panose="020B0604020202020204" pitchFamily="34" charset="0"/>
        <a:buChar char="•"/>
        <a:defRPr sz="2250" kern="1200">
          <a:solidFill>
            <a:srgbClr val="5C5A5A"/>
          </a:solidFill>
          <a:latin typeface="+mn-lt"/>
          <a:ea typeface="+mn-ea"/>
          <a:cs typeface="+mn-cs"/>
        </a:defRPr>
      </a:lvl4pPr>
      <a:lvl5pPr marL="1479947" indent="-108347" algn="l" defTabSz="685800" rtl="0" eaLnBrk="1" latinLnBrk="0" hangingPunct="1">
        <a:lnSpc>
          <a:spcPct val="100000"/>
        </a:lnSpc>
        <a:spcBef>
          <a:spcPts val="225"/>
        </a:spcBef>
        <a:spcAft>
          <a:spcPts val="450"/>
        </a:spcAft>
        <a:buFont typeface="Arial" panose="020B0604020202020204" pitchFamily="34" charset="0"/>
        <a:buChar char="•"/>
        <a:defRPr sz="2250" kern="1200">
          <a:solidFill>
            <a:srgbClr val="5C5A5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pache/hadoop/graphs/contributors" TargetMode="External"/><Relationship Id="rId3" Type="http://schemas.openxmlformats.org/officeDocument/2006/relationships/hyperlink" Target="https://github.com/elastic/elasticsearch/graphs/contributors" TargetMode="External"/><Relationship Id="rId7" Type="http://schemas.openxmlformats.org/officeDocument/2006/relationships/hyperlink" Target="https://github.com/Alluxio/alluxio/graphs/contributor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thub.com/apache/spark/graphs/contributors" TargetMode="External"/><Relationship Id="rId5" Type="http://schemas.openxmlformats.org/officeDocument/2006/relationships/hyperlink" Target="https://github.com/apache/kafka/graphs/contributors" TargetMode="External"/><Relationship Id="rId4" Type="http://schemas.openxmlformats.org/officeDocument/2006/relationships/hyperlink" Target="https://github.com/apache/lucene-solr/graphs/contributors" TargetMode="External"/><Relationship Id="rId9" Type="http://schemas.openxmlformats.org/officeDocument/2006/relationships/hyperlink" Target="https://github.com/apache/tez/graphs/contributor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18" Type="http://schemas.openxmlformats.org/officeDocument/2006/relationships/image" Target="../media/image91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52.png"/><Relationship Id="rId5" Type="http://schemas.openxmlformats.org/officeDocument/2006/relationships/image" Target="../media/image80.png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3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g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DATA EXPERIENCE</a:t>
            </a:r>
            <a:endParaRPr lang="sk-SK" sz="66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 err="1" smtClean="0"/>
              <a:t>Softec</a:t>
            </a:r>
            <a:endParaRPr lang="sk-SK" sz="40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40B643BC-AB13-4FFC-879B-BB675F7A9051}" type="datetime1">
              <a:rPr lang="en-US" smtClean="0"/>
              <a:t>12/4/2018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931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Ako dáta zbierať?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6209" y="736296"/>
            <a:ext cx="1722737" cy="291600"/>
          </a:xfrm>
          <a:prstGeom prst="roundRect">
            <a:avLst/>
          </a:prstGeom>
          <a:solidFill>
            <a:schemeClr val="tx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rmAutofit/>
          </a:bodyPr>
          <a:lstStyle/>
          <a:p>
            <a:pPr algn="ctr">
              <a:defRPr/>
            </a:pPr>
            <a:r>
              <a:rPr lang="sk-SK" sz="1215" dirty="0">
                <a:solidFill>
                  <a:prstClr val="white"/>
                </a:solidFill>
                <a:latin typeface="Arial" panose="020B0604020202020204"/>
              </a:rPr>
              <a:t>V reálnom čase</a:t>
            </a:r>
          </a:p>
        </p:txBody>
      </p:sp>
      <p:grpSp>
        <p:nvGrpSpPr>
          <p:cNvPr id="186" name="Skupina 185">
            <a:extLst>
              <a:ext uri="{FF2B5EF4-FFF2-40B4-BE49-F238E27FC236}">
                <a16:creationId xmlns:a16="http://schemas.microsoft.com/office/drawing/2014/main" id="{CF6D28ED-FE64-464A-83AD-77A93D8B1227}"/>
              </a:ext>
            </a:extLst>
          </p:cNvPr>
          <p:cNvGrpSpPr/>
          <p:nvPr/>
        </p:nvGrpSpPr>
        <p:grpSpPr>
          <a:xfrm>
            <a:off x="1850098" y="2674897"/>
            <a:ext cx="4834291" cy="1619057"/>
            <a:chOff x="1811693" y="3240165"/>
            <a:chExt cx="5889770" cy="1972549"/>
          </a:xfrm>
        </p:grpSpPr>
        <p:sp>
          <p:nvSpPr>
            <p:cNvPr id="187" name="Flowchart: Data 4">
              <a:extLst>
                <a:ext uri="{FF2B5EF4-FFF2-40B4-BE49-F238E27FC236}">
                  <a16:creationId xmlns:a16="http://schemas.microsoft.com/office/drawing/2014/main" id="{E1B8678E-A707-4E42-BFCF-E11B763E72CC}"/>
                </a:ext>
              </a:extLst>
            </p:cNvPr>
            <p:cNvSpPr/>
            <p:nvPr/>
          </p:nvSpPr>
          <p:spPr>
            <a:xfrm>
              <a:off x="1816251" y="3983021"/>
              <a:ext cx="5885212" cy="1229693"/>
            </a:xfrm>
            <a:prstGeom prst="flowChartInputOutput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88" name="Flowchart: Data 5">
              <a:extLst>
                <a:ext uri="{FF2B5EF4-FFF2-40B4-BE49-F238E27FC236}">
                  <a16:creationId xmlns:a16="http://schemas.microsoft.com/office/drawing/2014/main" id="{31E6DBC6-8E27-42D2-B28C-5A4FA3486E44}"/>
                </a:ext>
              </a:extLst>
            </p:cNvPr>
            <p:cNvSpPr/>
            <p:nvPr/>
          </p:nvSpPr>
          <p:spPr>
            <a:xfrm>
              <a:off x="1811693" y="3240165"/>
              <a:ext cx="5885212" cy="1229693"/>
            </a:xfrm>
            <a:prstGeom prst="flowChartInputOutp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89" name="TextBox 11">
              <a:extLst>
                <a:ext uri="{FF2B5EF4-FFF2-40B4-BE49-F238E27FC236}">
                  <a16:creationId xmlns:a16="http://schemas.microsoft.com/office/drawing/2014/main" id="{C9C3530E-6758-4185-BACE-CE1C79316755}"/>
                </a:ext>
              </a:extLst>
            </p:cNvPr>
            <p:cNvSpPr txBox="1"/>
            <p:nvPr/>
          </p:nvSpPr>
          <p:spPr>
            <a:xfrm>
              <a:off x="6972267" y="4048434"/>
              <a:ext cx="545607" cy="280667"/>
            </a:xfrm>
            <a:prstGeom prst="rect">
              <a:avLst/>
            </a:prstGeom>
          </p:spPr>
          <p:txBody>
            <a:bodyPr vert="horz" wrap="square" lIns="0" tIns="0" rIns="0" bIns="0" rtlCol="0">
              <a:normAutofit/>
            </a:bodyPr>
            <a:lstStyle/>
            <a:p>
              <a:pPr>
                <a:defRPr/>
              </a:pPr>
              <a:r>
                <a:rPr lang="en-US" sz="1013" b="1" dirty="0">
                  <a:solidFill>
                    <a:prstClr val="black"/>
                  </a:solidFill>
                  <a:latin typeface="Arial" panose="020B0604020202020204"/>
                </a:rPr>
                <a:t>DATA</a:t>
              </a:r>
              <a:endParaRPr lang="sk-SK" sz="1013" b="1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190" name="Straight Connector 14">
              <a:extLst>
                <a:ext uri="{FF2B5EF4-FFF2-40B4-BE49-F238E27FC236}">
                  <a16:creationId xmlns:a16="http://schemas.microsoft.com/office/drawing/2014/main" id="{AFC0DAD6-FFF1-4522-A16D-EADD366A13C4}"/>
                </a:ext>
              </a:extLst>
            </p:cNvPr>
            <p:cNvCxnSpPr>
              <a:stCxn id="225" idx="2"/>
              <a:endCxn id="226" idx="5"/>
            </p:cNvCxnSpPr>
            <p:nvPr/>
          </p:nvCxnSpPr>
          <p:spPr>
            <a:xfrm flipV="1">
              <a:off x="3686894" y="4138780"/>
              <a:ext cx="257553" cy="560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5">
              <a:extLst>
                <a:ext uri="{FF2B5EF4-FFF2-40B4-BE49-F238E27FC236}">
                  <a16:creationId xmlns:a16="http://schemas.microsoft.com/office/drawing/2014/main" id="{E7338FC7-D951-4429-918C-0444F51FEB03}"/>
                </a:ext>
              </a:extLst>
            </p:cNvPr>
            <p:cNvCxnSpPr>
              <a:stCxn id="226" idx="2"/>
              <a:endCxn id="227" idx="6"/>
            </p:cNvCxnSpPr>
            <p:nvPr/>
          </p:nvCxnSpPr>
          <p:spPr>
            <a:xfrm flipV="1">
              <a:off x="4012380" y="4069240"/>
              <a:ext cx="174526" cy="355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6">
              <a:extLst>
                <a:ext uri="{FF2B5EF4-FFF2-40B4-BE49-F238E27FC236}">
                  <a16:creationId xmlns:a16="http://schemas.microsoft.com/office/drawing/2014/main" id="{0A8C796A-B663-4888-B082-19AD77F950F5}"/>
                </a:ext>
              </a:extLst>
            </p:cNvPr>
            <p:cNvCxnSpPr>
              <a:cxnSpLocks/>
              <a:stCxn id="227" idx="2"/>
              <a:endCxn id="228" idx="6"/>
            </p:cNvCxnSpPr>
            <p:nvPr/>
          </p:nvCxnSpPr>
          <p:spPr>
            <a:xfrm>
              <a:off x="4266494" y="4069240"/>
              <a:ext cx="141785" cy="918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7">
              <a:extLst>
                <a:ext uri="{FF2B5EF4-FFF2-40B4-BE49-F238E27FC236}">
                  <a16:creationId xmlns:a16="http://schemas.microsoft.com/office/drawing/2014/main" id="{BC906320-FC6E-4A8A-8367-0258DE09018A}"/>
                </a:ext>
              </a:extLst>
            </p:cNvPr>
            <p:cNvCxnSpPr>
              <a:stCxn id="228" idx="1"/>
              <a:endCxn id="367" idx="6"/>
            </p:cNvCxnSpPr>
            <p:nvPr/>
          </p:nvCxnSpPr>
          <p:spPr>
            <a:xfrm flipV="1">
              <a:off x="4476212" y="3946733"/>
              <a:ext cx="58572" cy="18040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8">
              <a:extLst>
                <a:ext uri="{FF2B5EF4-FFF2-40B4-BE49-F238E27FC236}">
                  <a16:creationId xmlns:a16="http://schemas.microsoft.com/office/drawing/2014/main" id="{46CA102C-2FE2-4F2D-ADD2-39E5FCB6BB0E}"/>
                </a:ext>
              </a:extLst>
            </p:cNvPr>
            <p:cNvCxnSpPr>
              <a:cxnSpLocks/>
              <a:stCxn id="371" idx="3"/>
              <a:endCxn id="229" idx="6"/>
            </p:cNvCxnSpPr>
            <p:nvPr/>
          </p:nvCxnSpPr>
          <p:spPr>
            <a:xfrm>
              <a:off x="4802116" y="4017504"/>
              <a:ext cx="250472" cy="2035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">
              <a:extLst>
                <a:ext uri="{FF2B5EF4-FFF2-40B4-BE49-F238E27FC236}">
                  <a16:creationId xmlns:a16="http://schemas.microsoft.com/office/drawing/2014/main" id="{9F9C85B5-1503-48CA-9F5F-C5BACC4939AB}"/>
                </a:ext>
              </a:extLst>
            </p:cNvPr>
            <p:cNvCxnSpPr>
              <a:cxnSpLocks/>
              <a:stCxn id="229" idx="2"/>
              <a:endCxn id="368" idx="5"/>
            </p:cNvCxnSpPr>
            <p:nvPr/>
          </p:nvCxnSpPr>
          <p:spPr>
            <a:xfrm flipV="1">
              <a:off x="5132176" y="3942230"/>
              <a:ext cx="449434" cy="2788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20">
              <a:extLst>
                <a:ext uri="{FF2B5EF4-FFF2-40B4-BE49-F238E27FC236}">
                  <a16:creationId xmlns:a16="http://schemas.microsoft.com/office/drawing/2014/main" id="{CEF2F4B0-68FB-4CC3-915D-9FF9A92AC6A1}"/>
                </a:ext>
              </a:extLst>
            </p:cNvPr>
            <p:cNvCxnSpPr>
              <a:stCxn id="225" idx="3"/>
              <a:endCxn id="357" idx="1"/>
            </p:cNvCxnSpPr>
            <p:nvPr/>
          </p:nvCxnSpPr>
          <p:spPr>
            <a:xfrm flipH="1">
              <a:off x="3637739" y="4228764"/>
              <a:ext cx="37500" cy="7003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21">
              <a:extLst>
                <a:ext uri="{FF2B5EF4-FFF2-40B4-BE49-F238E27FC236}">
                  <a16:creationId xmlns:a16="http://schemas.microsoft.com/office/drawing/2014/main" id="{A472004A-F115-45BF-AEB5-86F21C506B82}"/>
                </a:ext>
              </a:extLst>
            </p:cNvPr>
            <p:cNvCxnSpPr>
              <a:cxnSpLocks/>
              <a:stCxn id="357" idx="2"/>
              <a:endCxn id="358" idx="5"/>
            </p:cNvCxnSpPr>
            <p:nvPr/>
          </p:nvCxnSpPr>
          <p:spPr>
            <a:xfrm flipV="1">
              <a:off x="3649394" y="4935783"/>
              <a:ext cx="122936" cy="272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22">
              <a:extLst>
                <a:ext uri="{FF2B5EF4-FFF2-40B4-BE49-F238E27FC236}">
                  <a16:creationId xmlns:a16="http://schemas.microsoft.com/office/drawing/2014/main" id="{3835DC7F-974D-4DA5-B27A-9BECA3CE9BBD}"/>
                </a:ext>
              </a:extLst>
            </p:cNvPr>
            <p:cNvCxnSpPr>
              <a:cxnSpLocks/>
              <a:stCxn id="359" idx="4"/>
              <a:endCxn id="358" idx="1"/>
            </p:cNvCxnSpPr>
            <p:nvPr/>
          </p:nvCxnSpPr>
          <p:spPr>
            <a:xfrm flipH="1">
              <a:off x="3828608" y="4745680"/>
              <a:ext cx="68978" cy="12218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23">
              <a:extLst>
                <a:ext uri="{FF2B5EF4-FFF2-40B4-BE49-F238E27FC236}">
                  <a16:creationId xmlns:a16="http://schemas.microsoft.com/office/drawing/2014/main" id="{BB52F8A3-8026-48CC-97CF-84C4F9A90774}"/>
                </a:ext>
              </a:extLst>
            </p:cNvPr>
            <p:cNvCxnSpPr>
              <a:stCxn id="226" idx="4"/>
              <a:endCxn id="359" idx="1"/>
            </p:cNvCxnSpPr>
            <p:nvPr/>
          </p:nvCxnSpPr>
          <p:spPr>
            <a:xfrm flipH="1">
              <a:off x="3925725" y="4152848"/>
              <a:ext cx="46861" cy="51084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96">
              <a:extLst>
                <a:ext uri="{FF2B5EF4-FFF2-40B4-BE49-F238E27FC236}">
                  <a16:creationId xmlns:a16="http://schemas.microsoft.com/office/drawing/2014/main" id="{A1DEB8A7-7308-405F-BD6B-53D50A549E2B}"/>
                </a:ext>
              </a:extLst>
            </p:cNvPr>
            <p:cNvCxnSpPr>
              <a:cxnSpLocks/>
              <a:stCxn id="228" idx="4"/>
              <a:endCxn id="360" idx="7"/>
            </p:cNvCxnSpPr>
            <p:nvPr/>
          </p:nvCxnSpPr>
          <p:spPr>
            <a:xfrm>
              <a:off x="4448073" y="4209125"/>
              <a:ext cx="6005" cy="48568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99">
              <a:extLst>
                <a:ext uri="{FF2B5EF4-FFF2-40B4-BE49-F238E27FC236}">
                  <a16:creationId xmlns:a16="http://schemas.microsoft.com/office/drawing/2014/main" id="{589810F4-2C2F-4D3F-8930-7D97CA41D320}"/>
                </a:ext>
              </a:extLst>
            </p:cNvPr>
            <p:cNvCxnSpPr>
              <a:cxnSpLocks/>
              <a:stCxn id="360" idx="3"/>
              <a:endCxn id="361" idx="7"/>
            </p:cNvCxnSpPr>
            <p:nvPr/>
          </p:nvCxnSpPr>
          <p:spPr>
            <a:xfrm>
              <a:off x="4510356" y="4762732"/>
              <a:ext cx="75877" cy="9668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102">
              <a:extLst>
                <a:ext uri="{FF2B5EF4-FFF2-40B4-BE49-F238E27FC236}">
                  <a16:creationId xmlns:a16="http://schemas.microsoft.com/office/drawing/2014/main" id="{C9CDFF18-AA45-4AD2-934E-EA59307D7FCD}"/>
                </a:ext>
              </a:extLst>
            </p:cNvPr>
            <p:cNvCxnSpPr>
              <a:cxnSpLocks/>
              <a:stCxn id="361" idx="2"/>
              <a:endCxn id="362" idx="6"/>
            </p:cNvCxnSpPr>
            <p:nvPr/>
          </p:nvCxnSpPr>
          <p:spPr>
            <a:xfrm flipV="1">
              <a:off x="4654166" y="4817817"/>
              <a:ext cx="96791" cy="755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105">
              <a:extLst>
                <a:ext uri="{FF2B5EF4-FFF2-40B4-BE49-F238E27FC236}">
                  <a16:creationId xmlns:a16="http://schemas.microsoft.com/office/drawing/2014/main" id="{9726FF6F-C099-433B-ABB7-C601C92C1F73}"/>
                </a:ext>
              </a:extLst>
            </p:cNvPr>
            <p:cNvCxnSpPr>
              <a:cxnSpLocks/>
              <a:stCxn id="363" idx="6"/>
              <a:endCxn id="362" idx="2"/>
            </p:cNvCxnSpPr>
            <p:nvPr/>
          </p:nvCxnSpPr>
          <p:spPr>
            <a:xfrm flipH="1" flipV="1">
              <a:off x="4830545" y="4817817"/>
              <a:ext cx="125771" cy="986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108">
              <a:extLst>
                <a:ext uri="{FF2B5EF4-FFF2-40B4-BE49-F238E27FC236}">
                  <a16:creationId xmlns:a16="http://schemas.microsoft.com/office/drawing/2014/main" id="{6C814CEE-6750-4F05-8265-D135653A3BD0}"/>
                </a:ext>
              </a:extLst>
            </p:cNvPr>
            <p:cNvCxnSpPr>
              <a:cxnSpLocks/>
              <a:stCxn id="229" idx="4"/>
              <a:endCxn id="363" idx="1"/>
            </p:cNvCxnSpPr>
            <p:nvPr/>
          </p:nvCxnSpPr>
          <p:spPr>
            <a:xfrm flipH="1">
              <a:off x="5024249" y="4269094"/>
              <a:ext cx="68133" cy="6133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111">
              <a:extLst>
                <a:ext uri="{FF2B5EF4-FFF2-40B4-BE49-F238E27FC236}">
                  <a16:creationId xmlns:a16="http://schemas.microsoft.com/office/drawing/2014/main" id="{0F1D9D58-2E1E-4552-AC55-DA8E309659DC}"/>
                </a:ext>
              </a:extLst>
            </p:cNvPr>
            <p:cNvCxnSpPr>
              <a:cxnSpLocks/>
              <a:stCxn id="229" idx="4"/>
              <a:endCxn id="364" idx="6"/>
            </p:cNvCxnSpPr>
            <p:nvPr/>
          </p:nvCxnSpPr>
          <p:spPr>
            <a:xfrm>
              <a:off x="5092382" y="4269094"/>
              <a:ext cx="50951" cy="5564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114">
              <a:extLst>
                <a:ext uri="{FF2B5EF4-FFF2-40B4-BE49-F238E27FC236}">
                  <a16:creationId xmlns:a16="http://schemas.microsoft.com/office/drawing/2014/main" id="{0707CA63-F1B9-472C-BFBB-58FFCD5BBDC9}"/>
                </a:ext>
              </a:extLst>
            </p:cNvPr>
            <p:cNvCxnSpPr>
              <a:cxnSpLocks/>
              <a:stCxn id="364" idx="2"/>
              <a:endCxn id="365" idx="5"/>
            </p:cNvCxnSpPr>
            <p:nvPr/>
          </p:nvCxnSpPr>
          <p:spPr>
            <a:xfrm flipV="1">
              <a:off x="5222921" y="4810080"/>
              <a:ext cx="76226" cy="154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117">
              <a:extLst>
                <a:ext uri="{FF2B5EF4-FFF2-40B4-BE49-F238E27FC236}">
                  <a16:creationId xmlns:a16="http://schemas.microsoft.com/office/drawing/2014/main" id="{721C89D9-955D-4A6F-B199-46B2566FAE42}"/>
                </a:ext>
              </a:extLst>
            </p:cNvPr>
            <p:cNvCxnSpPr>
              <a:cxnSpLocks/>
              <a:stCxn id="365" idx="2"/>
              <a:endCxn id="366" idx="6"/>
            </p:cNvCxnSpPr>
            <p:nvPr/>
          </p:nvCxnSpPr>
          <p:spPr>
            <a:xfrm>
              <a:off x="5367080" y="4776119"/>
              <a:ext cx="191831" cy="355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120">
              <a:extLst>
                <a:ext uri="{FF2B5EF4-FFF2-40B4-BE49-F238E27FC236}">
                  <a16:creationId xmlns:a16="http://schemas.microsoft.com/office/drawing/2014/main" id="{70993535-9FD4-45DE-92F0-E5782146EA61}"/>
                </a:ext>
              </a:extLst>
            </p:cNvPr>
            <p:cNvCxnSpPr>
              <a:cxnSpLocks/>
              <a:stCxn id="368" idx="4"/>
              <a:endCxn id="366" idx="0"/>
            </p:cNvCxnSpPr>
            <p:nvPr/>
          </p:nvCxnSpPr>
          <p:spPr>
            <a:xfrm flipH="1">
              <a:off x="5598705" y="3956297"/>
              <a:ext cx="11043" cy="8073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131">
              <a:extLst>
                <a:ext uri="{FF2B5EF4-FFF2-40B4-BE49-F238E27FC236}">
                  <a16:creationId xmlns:a16="http://schemas.microsoft.com/office/drawing/2014/main" id="{1212D3DA-B02E-40A6-AD84-044CC0901720}"/>
                </a:ext>
              </a:extLst>
            </p:cNvPr>
            <p:cNvCxnSpPr>
              <a:cxnSpLocks/>
              <a:stCxn id="367" idx="2"/>
              <a:endCxn id="371" idx="6"/>
            </p:cNvCxnSpPr>
            <p:nvPr/>
          </p:nvCxnSpPr>
          <p:spPr>
            <a:xfrm>
              <a:off x="4614372" y="3946733"/>
              <a:ext cx="119811" cy="368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132">
              <a:extLst>
                <a:ext uri="{FF2B5EF4-FFF2-40B4-BE49-F238E27FC236}">
                  <a16:creationId xmlns:a16="http://schemas.microsoft.com/office/drawing/2014/main" id="{16F92543-1898-4A77-BA31-1B6BC50F8035}"/>
                </a:ext>
              </a:extLst>
            </p:cNvPr>
            <p:cNvCxnSpPr>
              <a:stCxn id="369" idx="2"/>
              <a:endCxn id="368" idx="5"/>
            </p:cNvCxnSpPr>
            <p:nvPr/>
          </p:nvCxnSpPr>
          <p:spPr>
            <a:xfrm flipV="1">
              <a:off x="5131641" y="3942230"/>
              <a:ext cx="449968" cy="148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1">
              <a:extLst>
                <a:ext uri="{FF2B5EF4-FFF2-40B4-BE49-F238E27FC236}">
                  <a16:creationId xmlns:a16="http://schemas.microsoft.com/office/drawing/2014/main" id="{C2139A28-ABD2-400C-B841-B5C7359C26BC}"/>
                </a:ext>
              </a:extLst>
            </p:cNvPr>
            <p:cNvCxnSpPr>
              <a:stCxn id="370" idx="0"/>
              <a:endCxn id="224" idx="4"/>
            </p:cNvCxnSpPr>
            <p:nvPr/>
          </p:nvCxnSpPr>
          <p:spPr>
            <a:xfrm flipV="1">
              <a:off x="3264013" y="4262298"/>
              <a:ext cx="0" cy="49672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97">
              <a:extLst>
                <a:ext uri="{FF2B5EF4-FFF2-40B4-BE49-F238E27FC236}">
                  <a16:creationId xmlns:a16="http://schemas.microsoft.com/office/drawing/2014/main" id="{79E978D9-7FAB-434C-AE6C-CB6A949A8EDE}"/>
                </a:ext>
              </a:extLst>
            </p:cNvPr>
            <p:cNvCxnSpPr>
              <a:stCxn id="224" idx="2"/>
              <a:endCxn id="225" idx="6"/>
            </p:cNvCxnSpPr>
            <p:nvPr/>
          </p:nvCxnSpPr>
          <p:spPr>
            <a:xfrm flipV="1">
              <a:off x="3303807" y="4194803"/>
              <a:ext cx="303499" cy="194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100">
              <a:extLst>
                <a:ext uri="{FF2B5EF4-FFF2-40B4-BE49-F238E27FC236}">
                  <a16:creationId xmlns:a16="http://schemas.microsoft.com/office/drawing/2014/main" id="{18BDBCC4-3179-44E0-A425-8818BC7B3F71}"/>
                </a:ext>
              </a:extLst>
            </p:cNvPr>
            <p:cNvCxnSpPr>
              <a:stCxn id="370" idx="2"/>
              <a:endCxn id="357" idx="6"/>
            </p:cNvCxnSpPr>
            <p:nvPr/>
          </p:nvCxnSpPr>
          <p:spPr>
            <a:xfrm>
              <a:off x="3303807" y="4807057"/>
              <a:ext cx="265999" cy="1560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121">
              <a:extLst>
                <a:ext uri="{FF2B5EF4-FFF2-40B4-BE49-F238E27FC236}">
                  <a16:creationId xmlns:a16="http://schemas.microsoft.com/office/drawing/2014/main" id="{CDE0E50A-CC0D-42E3-9981-934E4131641D}"/>
                </a:ext>
              </a:extLst>
            </p:cNvPr>
            <p:cNvCxnSpPr>
              <a:cxnSpLocks/>
              <a:endCxn id="369" idx="6"/>
            </p:cNvCxnSpPr>
            <p:nvPr/>
          </p:nvCxnSpPr>
          <p:spPr>
            <a:xfrm flipV="1">
              <a:off x="4818329" y="3957084"/>
              <a:ext cx="233724" cy="22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10">
              <a:extLst>
                <a:ext uri="{FF2B5EF4-FFF2-40B4-BE49-F238E27FC236}">
                  <a16:creationId xmlns:a16="http://schemas.microsoft.com/office/drawing/2014/main" id="{0B119542-B9E7-409E-B5DE-2ABE2AD9AAD9}"/>
                </a:ext>
              </a:extLst>
            </p:cNvPr>
            <p:cNvSpPr txBox="1"/>
            <p:nvPr/>
          </p:nvSpPr>
          <p:spPr>
            <a:xfrm>
              <a:off x="7222401" y="3266517"/>
              <a:ext cx="445739" cy="231886"/>
            </a:xfrm>
            <a:prstGeom prst="rect">
              <a:avLst/>
            </a:prstGeom>
          </p:spPr>
          <p:txBody>
            <a:bodyPr vert="horz" wrap="squar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1013" b="1" dirty="0">
                  <a:solidFill>
                    <a:prstClr val="black"/>
                  </a:solidFill>
                  <a:latin typeface="Arial" panose="020B0604020202020204"/>
                </a:rPr>
                <a:t>BE</a:t>
              </a:r>
            </a:p>
          </p:txBody>
        </p:sp>
        <p:cxnSp>
          <p:nvCxnSpPr>
            <p:cNvPr id="216" name="Straight Connector 1">
              <a:extLst>
                <a:ext uri="{FF2B5EF4-FFF2-40B4-BE49-F238E27FC236}">
                  <a16:creationId xmlns:a16="http://schemas.microsoft.com/office/drawing/2014/main" id="{FB55E166-B62C-4BBA-A535-FABC84034AA0}"/>
                </a:ext>
              </a:extLst>
            </p:cNvPr>
            <p:cNvCxnSpPr>
              <a:endCxn id="377" idx="2"/>
            </p:cNvCxnSpPr>
            <p:nvPr/>
          </p:nvCxnSpPr>
          <p:spPr>
            <a:xfrm flipH="1">
              <a:off x="2464389" y="4077356"/>
              <a:ext cx="233107" cy="22270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1">
              <a:extLst>
                <a:ext uri="{FF2B5EF4-FFF2-40B4-BE49-F238E27FC236}">
                  <a16:creationId xmlns:a16="http://schemas.microsoft.com/office/drawing/2014/main" id="{B95C31EE-EC1D-4D86-9DC9-8F4DA37C7557}"/>
                </a:ext>
              </a:extLst>
            </p:cNvPr>
            <p:cNvCxnSpPr>
              <a:stCxn id="372" idx="3"/>
              <a:endCxn id="375" idx="7"/>
            </p:cNvCxnSpPr>
            <p:nvPr/>
          </p:nvCxnSpPr>
          <p:spPr>
            <a:xfrm>
              <a:off x="2751618" y="4081882"/>
              <a:ext cx="156162" cy="932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1">
              <a:extLst>
                <a:ext uri="{FF2B5EF4-FFF2-40B4-BE49-F238E27FC236}">
                  <a16:creationId xmlns:a16="http://schemas.microsoft.com/office/drawing/2014/main" id="{5662F6E8-2220-453E-8FDF-7C8C0596434B}"/>
                </a:ext>
              </a:extLst>
            </p:cNvPr>
            <p:cNvCxnSpPr>
              <a:cxnSpLocks/>
              <a:stCxn id="375" idx="2"/>
              <a:endCxn id="224" idx="6"/>
            </p:cNvCxnSpPr>
            <p:nvPr/>
          </p:nvCxnSpPr>
          <p:spPr>
            <a:xfrm>
              <a:off x="2975713" y="4209125"/>
              <a:ext cx="248506" cy="51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1">
              <a:extLst>
                <a:ext uri="{FF2B5EF4-FFF2-40B4-BE49-F238E27FC236}">
                  <a16:creationId xmlns:a16="http://schemas.microsoft.com/office/drawing/2014/main" id="{2F6F7005-E18C-4D9A-950A-8B3EB6077A68}"/>
                </a:ext>
              </a:extLst>
            </p:cNvPr>
            <p:cNvCxnSpPr>
              <a:cxnSpLocks/>
              <a:stCxn id="378" idx="1"/>
              <a:endCxn id="373" idx="5"/>
            </p:cNvCxnSpPr>
            <p:nvPr/>
          </p:nvCxnSpPr>
          <p:spPr>
            <a:xfrm flipV="1">
              <a:off x="2452733" y="4920164"/>
              <a:ext cx="129679" cy="1050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1">
              <a:extLst>
                <a:ext uri="{FF2B5EF4-FFF2-40B4-BE49-F238E27FC236}">
                  <a16:creationId xmlns:a16="http://schemas.microsoft.com/office/drawing/2014/main" id="{31289329-1E3E-43F9-8DF4-E0AB09C1D5FC}"/>
                </a:ext>
              </a:extLst>
            </p:cNvPr>
            <p:cNvCxnSpPr>
              <a:stCxn id="374" idx="7"/>
              <a:endCxn id="373" idx="3"/>
            </p:cNvCxnSpPr>
            <p:nvPr/>
          </p:nvCxnSpPr>
          <p:spPr>
            <a:xfrm flipH="1" flipV="1">
              <a:off x="2638690" y="4920164"/>
              <a:ext cx="95456" cy="1134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1">
              <a:extLst>
                <a:ext uri="{FF2B5EF4-FFF2-40B4-BE49-F238E27FC236}">
                  <a16:creationId xmlns:a16="http://schemas.microsoft.com/office/drawing/2014/main" id="{732368A2-2EB5-410F-A36D-7AA8B7DDEE29}"/>
                </a:ext>
              </a:extLst>
            </p:cNvPr>
            <p:cNvCxnSpPr>
              <a:cxnSpLocks/>
              <a:stCxn id="376" idx="5"/>
              <a:endCxn id="374" idx="1"/>
            </p:cNvCxnSpPr>
            <p:nvPr/>
          </p:nvCxnSpPr>
          <p:spPr>
            <a:xfrm flipH="1">
              <a:off x="2790424" y="4888106"/>
              <a:ext cx="109768" cy="1454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1">
              <a:extLst>
                <a:ext uri="{FF2B5EF4-FFF2-40B4-BE49-F238E27FC236}">
                  <a16:creationId xmlns:a16="http://schemas.microsoft.com/office/drawing/2014/main" id="{46B09E0D-A49D-4FD9-B9C9-829659DD2CCA}"/>
                </a:ext>
              </a:extLst>
            </p:cNvPr>
            <p:cNvCxnSpPr>
              <a:cxnSpLocks/>
              <a:stCxn id="370" idx="6"/>
              <a:endCxn id="376" idx="2"/>
            </p:cNvCxnSpPr>
            <p:nvPr/>
          </p:nvCxnSpPr>
          <p:spPr>
            <a:xfrm flipH="1">
              <a:off x="2968125" y="4807057"/>
              <a:ext cx="256094" cy="470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1">
              <a:extLst>
                <a:ext uri="{FF2B5EF4-FFF2-40B4-BE49-F238E27FC236}">
                  <a16:creationId xmlns:a16="http://schemas.microsoft.com/office/drawing/2014/main" id="{DE741E08-4DA4-40CC-9A46-A4D8F18FDBDE}"/>
                </a:ext>
              </a:extLst>
            </p:cNvPr>
            <p:cNvCxnSpPr>
              <a:cxnSpLocks/>
              <a:stCxn id="375" idx="4"/>
              <a:endCxn id="376" idx="0"/>
            </p:cNvCxnSpPr>
            <p:nvPr/>
          </p:nvCxnSpPr>
          <p:spPr>
            <a:xfrm flipH="1">
              <a:off x="2928331" y="4257154"/>
              <a:ext cx="7588" cy="5489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Flowchart: Connector 33">
              <a:extLst>
                <a:ext uri="{FF2B5EF4-FFF2-40B4-BE49-F238E27FC236}">
                  <a16:creationId xmlns:a16="http://schemas.microsoft.com/office/drawing/2014/main" id="{897AFF16-6F6B-4385-8279-E8803B59F42F}"/>
                </a:ext>
              </a:extLst>
            </p:cNvPr>
            <p:cNvSpPr/>
            <p:nvPr/>
          </p:nvSpPr>
          <p:spPr>
            <a:xfrm flipH="1">
              <a:off x="3224219" y="416623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25" name="Flowchart: Connector 35">
              <a:extLst>
                <a:ext uri="{FF2B5EF4-FFF2-40B4-BE49-F238E27FC236}">
                  <a16:creationId xmlns:a16="http://schemas.microsoft.com/office/drawing/2014/main" id="{5CC3F8BC-A874-40FB-A0BD-563713B1043E}"/>
                </a:ext>
              </a:extLst>
            </p:cNvPr>
            <p:cNvSpPr/>
            <p:nvPr/>
          </p:nvSpPr>
          <p:spPr>
            <a:xfrm flipH="1">
              <a:off x="3607306" y="4146773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26" name="Flowchart: Connector 36">
              <a:extLst>
                <a:ext uri="{FF2B5EF4-FFF2-40B4-BE49-F238E27FC236}">
                  <a16:creationId xmlns:a16="http://schemas.microsoft.com/office/drawing/2014/main" id="{E4D9C53C-1D72-4AA8-8EBF-7F8DC1BDA860}"/>
                </a:ext>
              </a:extLst>
            </p:cNvPr>
            <p:cNvSpPr/>
            <p:nvPr/>
          </p:nvSpPr>
          <p:spPr>
            <a:xfrm flipH="1">
              <a:off x="3932792" y="405678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27" name="Flowchart: Connector 37">
              <a:extLst>
                <a:ext uri="{FF2B5EF4-FFF2-40B4-BE49-F238E27FC236}">
                  <a16:creationId xmlns:a16="http://schemas.microsoft.com/office/drawing/2014/main" id="{226C2F92-CCD4-4BEA-ADAD-D3D8C9EEA73A}"/>
                </a:ext>
              </a:extLst>
            </p:cNvPr>
            <p:cNvSpPr/>
            <p:nvPr/>
          </p:nvSpPr>
          <p:spPr>
            <a:xfrm flipH="1">
              <a:off x="4186906" y="402121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28" name="Flowchart: Connector 38">
              <a:extLst>
                <a:ext uri="{FF2B5EF4-FFF2-40B4-BE49-F238E27FC236}">
                  <a16:creationId xmlns:a16="http://schemas.microsoft.com/office/drawing/2014/main" id="{824EF80E-69E6-4E49-850F-4A2CEDDBC529}"/>
                </a:ext>
              </a:extLst>
            </p:cNvPr>
            <p:cNvSpPr/>
            <p:nvPr/>
          </p:nvSpPr>
          <p:spPr>
            <a:xfrm flipH="1">
              <a:off x="4408279" y="4113066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29" name="Flowchart: Connector 41">
              <a:extLst>
                <a:ext uri="{FF2B5EF4-FFF2-40B4-BE49-F238E27FC236}">
                  <a16:creationId xmlns:a16="http://schemas.microsoft.com/office/drawing/2014/main" id="{288BD912-5081-415D-8DBA-DEC72A46B285}"/>
                </a:ext>
              </a:extLst>
            </p:cNvPr>
            <p:cNvSpPr/>
            <p:nvPr/>
          </p:nvSpPr>
          <p:spPr>
            <a:xfrm flipH="1">
              <a:off x="5052588" y="417303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57" name="Flowchart: Connector 46">
              <a:extLst>
                <a:ext uri="{FF2B5EF4-FFF2-40B4-BE49-F238E27FC236}">
                  <a16:creationId xmlns:a16="http://schemas.microsoft.com/office/drawing/2014/main" id="{3059E3C6-6D81-4603-90B4-289904371644}"/>
                </a:ext>
              </a:extLst>
            </p:cNvPr>
            <p:cNvSpPr/>
            <p:nvPr/>
          </p:nvSpPr>
          <p:spPr>
            <a:xfrm flipH="1">
              <a:off x="3569806" y="491505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58" name="Flowchart: Connector 47">
              <a:extLst>
                <a:ext uri="{FF2B5EF4-FFF2-40B4-BE49-F238E27FC236}">
                  <a16:creationId xmlns:a16="http://schemas.microsoft.com/office/drawing/2014/main" id="{6C648BC4-0BA6-4E46-AFA8-6A8F71F7B28C}"/>
                </a:ext>
              </a:extLst>
            </p:cNvPr>
            <p:cNvSpPr/>
            <p:nvPr/>
          </p:nvSpPr>
          <p:spPr>
            <a:xfrm flipH="1">
              <a:off x="3760675" y="4853792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59" name="Flowchart: Connector 48">
              <a:extLst>
                <a:ext uri="{FF2B5EF4-FFF2-40B4-BE49-F238E27FC236}">
                  <a16:creationId xmlns:a16="http://schemas.microsoft.com/office/drawing/2014/main" id="{1B1D8D2D-70C2-480A-A209-51D12C2105EA}"/>
                </a:ext>
              </a:extLst>
            </p:cNvPr>
            <p:cNvSpPr/>
            <p:nvPr/>
          </p:nvSpPr>
          <p:spPr>
            <a:xfrm flipH="1">
              <a:off x="3857792" y="4649621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0" name="Flowchart: Connector 51">
              <a:extLst>
                <a:ext uri="{FF2B5EF4-FFF2-40B4-BE49-F238E27FC236}">
                  <a16:creationId xmlns:a16="http://schemas.microsoft.com/office/drawing/2014/main" id="{1A46AB53-13D8-4A39-983D-9C1CE3BBC86D}"/>
                </a:ext>
              </a:extLst>
            </p:cNvPr>
            <p:cNvSpPr/>
            <p:nvPr/>
          </p:nvSpPr>
          <p:spPr>
            <a:xfrm flipH="1">
              <a:off x="4442423" y="4680741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1" name="Flowchart: Connector 52">
              <a:extLst>
                <a:ext uri="{FF2B5EF4-FFF2-40B4-BE49-F238E27FC236}">
                  <a16:creationId xmlns:a16="http://schemas.microsoft.com/office/drawing/2014/main" id="{BA26206E-3C56-4635-8488-8EC69F97F52B}"/>
                </a:ext>
              </a:extLst>
            </p:cNvPr>
            <p:cNvSpPr/>
            <p:nvPr/>
          </p:nvSpPr>
          <p:spPr>
            <a:xfrm flipH="1">
              <a:off x="4574578" y="4845351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2" name="Flowchart: Connector 53">
              <a:extLst>
                <a:ext uri="{FF2B5EF4-FFF2-40B4-BE49-F238E27FC236}">
                  <a16:creationId xmlns:a16="http://schemas.microsoft.com/office/drawing/2014/main" id="{DE010ACF-3086-4C9A-B9E3-A9329AD8E02B}"/>
                </a:ext>
              </a:extLst>
            </p:cNvPr>
            <p:cNvSpPr/>
            <p:nvPr/>
          </p:nvSpPr>
          <p:spPr>
            <a:xfrm flipH="1">
              <a:off x="4750957" y="4769787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3" name="Flowchart: Connector 55">
              <a:extLst>
                <a:ext uri="{FF2B5EF4-FFF2-40B4-BE49-F238E27FC236}">
                  <a16:creationId xmlns:a16="http://schemas.microsoft.com/office/drawing/2014/main" id="{6236FFD2-12D1-4C68-9F8A-E9701B2DA37E}"/>
                </a:ext>
              </a:extLst>
            </p:cNvPr>
            <p:cNvSpPr/>
            <p:nvPr/>
          </p:nvSpPr>
          <p:spPr>
            <a:xfrm flipH="1">
              <a:off x="4956316" y="4868397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4" name="Flowchart: Connector 56">
              <a:extLst>
                <a:ext uri="{FF2B5EF4-FFF2-40B4-BE49-F238E27FC236}">
                  <a16:creationId xmlns:a16="http://schemas.microsoft.com/office/drawing/2014/main" id="{EAD0C1A7-F974-420E-865A-2F0EE162D8C4}"/>
                </a:ext>
              </a:extLst>
            </p:cNvPr>
            <p:cNvSpPr/>
            <p:nvPr/>
          </p:nvSpPr>
          <p:spPr>
            <a:xfrm flipH="1">
              <a:off x="5143333" y="477752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5" name="Flowchart: Connector 57">
              <a:extLst>
                <a:ext uri="{FF2B5EF4-FFF2-40B4-BE49-F238E27FC236}">
                  <a16:creationId xmlns:a16="http://schemas.microsoft.com/office/drawing/2014/main" id="{0160F1E9-927A-429C-BE98-84A149F6095F}"/>
                </a:ext>
              </a:extLst>
            </p:cNvPr>
            <p:cNvSpPr/>
            <p:nvPr/>
          </p:nvSpPr>
          <p:spPr>
            <a:xfrm flipH="1">
              <a:off x="5287492" y="472808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6" name="Flowchart: Connector 58">
              <a:extLst>
                <a:ext uri="{FF2B5EF4-FFF2-40B4-BE49-F238E27FC236}">
                  <a16:creationId xmlns:a16="http://schemas.microsoft.com/office/drawing/2014/main" id="{CCED02D4-E103-4512-80B1-EA99891CA696}"/>
                </a:ext>
              </a:extLst>
            </p:cNvPr>
            <p:cNvSpPr/>
            <p:nvPr/>
          </p:nvSpPr>
          <p:spPr>
            <a:xfrm flipH="1">
              <a:off x="5558911" y="476366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7" name="Flowchart: Connector 129">
              <a:extLst>
                <a:ext uri="{FF2B5EF4-FFF2-40B4-BE49-F238E27FC236}">
                  <a16:creationId xmlns:a16="http://schemas.microsoft.com/office/drawing/2014/main" id="{7FE6EF00-4650-41AD-AFA4-90D611937D29}"/>
                </a:ext>
              </a:extLst>
            </p:cNvPr>
            <p:cNvSpPr/>
            <p:nvPr/>
          </p:nvSpPr>
          <p:spPr>
            <a:xfrm flipH="1">
              <a:off x="4534784" y="3898703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8" name="Flowchart: Connector 130">
              <a:extLst>
                <a:ext uri="{FF2B5EF4-FFF2-40B4-BE49-F238E27FC236}">
                  <a16:creationId xmlns:a16="http://schemas.microsoft.com/office/drawing/2014/main" id="{6395FC11-CE43-42C0-9173-E33B9EA3870D}"/>
                </a:ext>
              </a:extLst>
            </p:cNvPr>
            <p:cNvSpPr/>
            <p:nvPr/>
          </p:nvSpPr>
          <p:spPr>
            <a:xfrm flipH="1">
              <a:off x="5569954" y="386023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9" name="Flowchart: Connector 133">
              <a:extLst>
                <a:ext uri="{FF2B5EF4-FFF2-40B4-BE49-F238E27FC236}">
                  <a16:creationId xmlns:a16="http://schemas.microsoft.com/office/drawing/2014/main" id="{31CC2A15-C4DA-4548-BE6C-AFF2F2E94EB9}"/>
                </a:ext>
              </a:extLst>
            </p:cNvPr>
            <p:cNvSpPr/>
            <p:nvPr/>
          </p:nvSpPr>
          <p:spPr>
            <a:xfrm flipH="1">
              <a:off x="5052053" y="3909054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0" name="Flowchart: Connector 94">
              <a:extLst>
                <a:ext uri="{FF2B5EF4-FFF2-40B4-BE49-F238E27FC236}">
                  <a16:creationId xmlns:a16="http://schemas.microsoft.com/office/drawing/2014/main" id="{9D3B3F88-03BD-422B-9CAA-B593831EDDC2}"/>
                </a:ext>
              </a:extLst>
            </p:cNvPr>
            <p:cNvSpPr/>
            <p:nvPr/>
          </p:nvSpPr>
          <p:spPr>
            <a:xfrm flipH="1">
              <a:off x="3224219" y="4759027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1" name="Flowchart: Connector 39">
              <a:extLst>
                <a:ext uri="{FF2B5EF4-FFF2-40B4-BE49-F238E27FC236}">
                  <a16:creationId xmlns:a16="http://schemas.microsoft.com/office/drawing/2014/main" id="{78808C1A-7EA4-477E-A9F3-6627F8BA2F5D}"/>
                </a:ext>
              </a:extLst>
            </p:cNvPr>
            <p:cNvSpPr/>
            <p:nvPr/>
          </p:nvSpPr>
          <p:spPr>
            <a:xfrm flipH="1">
              <a:off x="4734183" y="3935513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2" name="Flowchart: Connector 128">
              <a:extLst>
                <a:ext uri="{FF2B5EF4-FFF2-40B4-BE49-F238E27FC236}">
                  <a16:creationId xmlns:a16="http://schemas.microsoft.com/office/drawing/2014/main" id="{E4808F08-C2C9-45BE-9860-3D979FEC4B08}"/>
                </a:ext>
              </a:extLst>
            </p:cNvPr>
            <p:cNvSpPr/>
            <p:nvPr/>
          </p:nvSpPr>
          <p:spPr>
            <a:xfrm flipH="1">
              <a:off x="2683685" y="3999891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3" name="Flowchart: Connector 134">
              <a:extLst>
                <a:ext uri="{FF2B5EF4-FFF2-40B4-BE49-F238E27FC236}">
                  <a16:creationId xmlns:a16="http://schemas.microsoft.com/office/drawing/2014/main" id="{D6FAB230-E6BC-439F-8687-D3AE417E1EA4}"/>
                </a:ext>
              </a:extLst>
            </p:cNvPr>
            <p:cNvSpPr/>
            <p:nvPr/>
          </p:nvSpPr>
          <p:spPr>
            <a:xfrm flipH="1">
              <a:off x="2570757" y="4838173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4" name="Flowchart: Connector 135">
              <a:extLst>
                <a:ext uri="{FF2B5EF4-FFF2-40B4-BE49-F238E27FC236}">
                  <a16:creationId xmlns:a16="http://schemas.microsoft.com/office/drawing/2014/main" id="{73C63957-B4B8-4B72-A9B6-63DF054BA52B}"/>
                </a:ext>
              </a:extLst>
            </p:cNvPr>
            <p:cNvSpPr/>
            <p:nvPr/>
          </p:nvSpPr>
          <p:spPr>
            <a:xfrm flipH="1">
              <a:off x="2722491" y="501950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5" name="Flowchart: Connector 136">
              <a:extLst>
                <a:ext uri="{FF2B5EF4-FFF2-40B4-BE49-F238E27FC236}">
                  <a16:creationId xmlns:a16="http://schemas.microsoft.com/office/drawing/2014/main" id="{6FF2EA32-C171-45BF-8AFF-B43A3D4C3D4B}"/>
                </a:ext>
              </a:extLst>
            </p:cNvPr>
            <p:cNvSpPr/>
            <p:nvPr/>
          </p:nvSpPr>
          <p:spPr>
            <a:xfrm flipH="1">
              <a:off x="2896125" y="416109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6" name="Flowchart: Connector 138">
              <a:extLst>
                <a:ext uri="{FF2B5EF4-FFF2-40B4-BE49-F238E27FC236}">
                  <a16:creationId xmlns:a16="http://schemas.microsoft.com/office/drawing/2014/main" id="{154C7044-F5C5-4B8F-8CF0-2B8539369E3E}"/>
                </a:ext>
              </a:extLst>
            </p:cNvPr>
            <p:cNvSpPr/>
            <p:nvPr/>
          </p:nvSpPr>
          <p:spPr>
            <a:xfrm flipH="1">
              <a:off x="2888537" y="480611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7" name="Flowchart: Connector 116">
              <a:extLst>
                <a:ext uri="{FF2B5EF4-FFF2-40B4-BE49-F238E27FC236}">
                  <a16:creationId xmlns:a16="http://schemas.microsoft.com/office/drawing/2014/main" id="{5CCC93C2-F71E-4F5A-9943-4CEA6A4DBD88}"/>
                </a:ext>
              </a:extLst>
            </p:cNvPr>
            <p:cNvSpPr/>
            <p:nvPr/>
          </p:nvSpPr>
          <p:spPr>
            <a:xfrm flipH="1">
              <a:off x="2384801" y="4252034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8" name="Flowchart: Connector 118">
              <a:extLst>
                <a:ext uri="{FF2B5EF4-FFF2-40B4-BE49-F238E27FC236}">
                  <a16:creationId xmlns:a16="http://schemas.microsoft.com/office/drawing/2014/main" id="{198F5126-F352-433F-BD15-D9677AA62AB4}"/>
                </a:ext>
              </a:extLst>
            </p:cNvPr>
            <p:cNvSpPr/>
            <p:nvPr/>
          </p:nvSpPr>
          <p:spPr>
            <a:xfrm flipH="1">
              <a:off x="2384800" y="501111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79" name="Skupina 378">
            <a:extLst>
              <a:ext uri="{FF2B5EF4-FFF2-40B4-BE49-F238E27FC236}">
                <a16:creationId xmlns:a16="http://schemas.microsoft.com/office/drawing/2014/main" id="{3BC37FAF-A193-4708-A6B6-07B00A1DE1A2}"/>
              </a:ext>
            </a:extLst>
          </p:cNvPr>
          <p:cNvGrpSpPr/>
          <p:nvPr/>
        </p:nvGrpSpPr>
        <p:grpSpPr>
          <a:xfrm>
            <a:off x="1753156" y="1395509"/>
            <a:ext cx="4928157" cy="1761037"/>
            <a:chOff x="1692776" y="1619969"/>
            <a:chExt cx="6004129" cy="2145529"/>
          </a:xfrm>
        </p:grpSpPr>
        <p:sp>
          <p:nvSpPr>
            <p:cNvPr id="380" name="Flowchart: Data 6">
              <a:extLst>
                <a:ext uri="{FF2B5EF4-FFF2-40B4-BE49-F238E27FC236}">
                  <a16:creationId xmlns:a16="http://schemas.microsoft.com/office/drawing/2014/main" id="{4AF0DFE7-74CE-445E-ABF4-7A3AB69C4ACB}"/>
                </a:ext>
              </a:extLst>
            </p:cNvPr>
            <p:cNvSpPr/>
            <p:nvPr/>
          </p:nvSpPr>
          <p:spPr>
            <a:xfrm>
              <a:off x="1807135" y="2535805"/>
              <a:ext cx="5885212" cy="1229693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1" name="Flowchart: Data 7">
              <a:extLst>
                <a:ext uri="{FF2B5EF4-FFF2-40B4-BE49-F238E27FC236}">
                  <a16:creationId xmlns:a16="http://schemas.microsoft.com/office/drawing/2014/main" id="{E04FE20E-8430-4DB3-8E02-41D00B90D9A6}"/>
                </a:ext>
              </a:extLst>
            </p:cNvPr>
            <p:cNvSpPr/>
            <p:nvPr/>
          </p:nvSpPr>
          <p:spPr>
            <a:xfrm>
              <a:off x="1811693" y="1808821"/>
              <a:ext cx="5885212" cy="1229693"/>
            </a:xfrm>
            <a:prstGeom prst="flowChartInputOutpu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endParaRPr>
            </a:p>
          </p:txBody>
        </p:sp>
        <p:sp>
          <p:nvSpPr>
            <p:cNvPr id="382" name="TextBox 8">
              <a:extLst>
                <a:ext uri="{FF2B5EF4-FFF2-40B4-BE49-F238E27FC236}">
                  <a16:creationId xmlns:a16="http://schemas.microsoft.com/office/drawing/2014/main" id="{CFBAE980-A6DB-42D7-9C8B-F24CB301D109}"/>
                </a:ext>
              </a:extLst>
            </p:cNvPr>
            <p:cNvSpPr txBox="1"/>
            <p:nvPr/>
          </p:nvSpPr>
          <p:spPr>
            <a:xfrm>
              <a:off x="6587648" y="1842071"/>
              <a:ext cx="1018833" cy="230568"/>
            </a:xfrm>
            <a:prstGeom prst="rect">
              <a:avLst/>
            </a:prstGeom>
          </p:spPr>
          <p:txBody>
            <a:bodyPr vert="horz" wrap="squar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1013" b="1" dirty="0">
                  <a:solidFill>
                    <a:prstClr val="black"/>
                  </a:solidFill>
                  <a:latin typeface="Arial" panose="020B0604020202020204"/>
                </a:rPr>
                <a:t>Zákazník</a:t>
              </a:r>
            </a:p>
          </p:txBody>
        </p:sp>
        <p:sp>
          <p:nvSpPr>
            <p:cNvPr id="383" name="TextBox 9">
              <a:extLst>
                <a:ext uri="{FF2B5EF4-FFF2-40B4-BE49-F238E27FC236}">
                  <a16:creationId xmlns:a16="http://schemas.microsoft.com/office/drawing/2014/main" id="{F5D7805F-F115-4706-B095-D0BBE697C43A}"/>
                </a:ext>
              </a:extLst>
            </p:cNvPr>
            <p:cNvSpPr txBox="1"/>
            <p:nvPr/>
          </p:nvSpPr>
          <p:spPr>
            <a:xfrm>
              <a:off x="7128005" y="2566171"/>
              <a:ext cx="445739" cy="231886"/>
            </a:xfrm>
            <a:prstGeom prst="rect">
              <a:avLst/>
            </a:prstGeom>
          </p:spPr>
          <p:txBody>
            <a:bodyPr vert="horz" wrap="squar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1013" b="1" dirty="0">
                  <a:solidFill>
                    <a:prstClr val="black"/>
                  </a:solidFill>
                  <a:latin typeface="Arial" panose="020B0604020202020204"/>
                </a:rPr>
                <a:t>FE</a:t>
              </a:r>
            </a:p>
          </p:txBody>
        </p:sp>
        <p:cxnSp>
          <p:nvCxnSpPr>
            <p:cNvPr id="384" name="Straight Connector 60">
              <a:extLst>
                <a:ext uri="{FF2B5EF4-FFF2-40B4-BE49-F238E27FC236}">
                  <a16:creationId xmlns:a16="http://schemas.microsoft.com/office/drawing/2014/main" id="{E730B0AE-E1C3-4B62-B7DB-6F1B6AB8408F}"/>
                </a:ext>
              </a:extLst>
            </p:cNvPr>
            <p:cNvCxnSpPr>
              <a:stCxn id="400" idx="3"/>
            </p:cNvCxnSpPr>
            <p:nvPr/>
          </p:nvCxnSpPr>
          <p:spPr>
            <a:xfrm>
              <a:off x="3292154" y="3305876"/>
              <a:ext cx="347591" cy="2155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63">
              <a:extLst>
                <a:ext uri="{FF2B5EF4-FFF2-40B4-BE49-F238E27FC236}">
                  <a16:creationId xmlns:a16="http://schemas.microsoft.com/office/drawing/2014/main" id="{AB0E81AA-F535-48A6-BA83-41C8F2EB7825}"/>
                </a:ext>
              </a:extLst>
            </p:cNvPr>
            <p:cNvCxnSpPr>
              <a:cxnSpLocks/>
              <a:stCxn id="401" idx="2"/>
              <a:endCxn id="402" idx="6"/>
            </p:cNvCxnSpPr>
            <p:nvPr/>
          </p:nvCxnSpPr>
          <p:spPr>
            <a:xfrm flipV="1">
              <a:off x="3686894" y="3378719"/>
              <a:ext cx="418188" cy="131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65">
              <a:extLst>
                <a:ext uri="{FF2B5EF4-FFF2-40B4-BE49-F238E27FC236}">
                  <a16:creationId xmlns:a16="http://schemas.microsoft.com/office/drawing/2014/main" id="{8C2790B4-583A-4A3D-8063-DDEDB5EAD65A}"/>
                </a:ext>
              </a:extLst>
            </p:cNvPr>
            <p:cNvCxnSpPr>
              <a:cxnSpLocks/>
              <a:stCxn id="402" idx="1"/>
              <a:endCxn id="403" idx="6"/>
            </p:cNvCxnSpPr>
            <p:nvPr/>
          </p:nvCxnSpPr>
          <p:spPr>
            <a:xfrm flipV="1">
              <a:off x="4173015" y="3128396"/>
              <a:ext cx="379404" cy="2163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67">
              <a:extLst>
                <a:ext uri="{FF2B5EF4-FFF2-40B4-BE49-F238E27FC236}">
                  <a16:creationId xmlns:a16="http://schemas.microsoft.com/office/drawing/2014/main" id="{E28C3F75-B5FD-4517-BE4E-6380F9DB04EE}"/>
                </a:ext>
              </a:extLst>
            </p:cNvPr>
            <p:cNvCxnSpPr>
              <a:stCxn id="403" idx="2"/>
              <a:endCxn id="404" idx="6"/>
            </p:cNvCxnSpPr>
            <p:nvPr/>
          </p:nvCxnSpPr>
          <p:spPr>
            <a:xfrm>
              <a:off x="4632007" y="3128395"/>
              <a:ext cx="940526" cy="36314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1">
              <a:extLst>
                <a:ext uri="{FF2B5EF4-FFF2-40B4-BE49-F238E27FC236}">
                  <a16:creationId xmlns:a16="http://schemas.microsoft.com/office/drawing/2014/main" id="{C08EAC70-7329-441C-9563-7807CB2D0CF2}"/>
                </a:ext>
              </a:extLst>
            </p:cNvPr>
            <p:cNvCxnSpPr>
              <a:stCxn id="409" idx="2"/>
              <a:endCxn id="406" idx="6"/>
            </p:cNvCxnSpPr>
            <p:nvPr/>
          </p:nvCxnSpPr>
          <p:spPr>
            <a:xfrm flipV="1">
              <a:off x="3303807" y="2075359"/>
              <a:ext cx="1244369" cy="7218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1">
              <a:extLst>
                <a:ext uri="{FF2B5EF4-FFF2-40B4-BE49-F238E27FC236}">
                  <a16:creationId xmlns:a16="http://schemas.microsoft.com/office/drawing/2014/main" id="{917E3E53-39BD-4BE2-A5A8-D296F88E7243}"/>
                </a:ext>
              </a:extLst>
            </p:cNvPr>
            <p:cNvCxnSpPr>
              <a:stCxn id="400" idx="0"/>
              <a:endCxn id="409" idx="4"/>
            </p:cNvCxnSpPr>
            <p:nvPr/>
          </p:nvCxnSpPr>
          <p:spPr>
            <a:xfrm flipH="1" flipV="1">
              <a:off x="3264012" y="2845209"/>
              <a:ext cx="2" cy="37867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1">
              <a:extLst>
                <a:ext uri="{FF2B5EF4-FFF2-40B4-BE49-F238E27FC236}">
                  <a16:creationId xmlns:a16="http://schemas.microsoft.com/office/drawing/2014/main" id="{CC1CB43C-F7D2-4015-8957-0CF1AD68F036}"/>
                </a:ext>
              </a:extLst>
            </p:cNvPr>
            <p:cNvCxnSpPr>
              <a:stCxn id="404" idx="0"/>
              <a:endCxn id="405" idx="4"/>
            </p:cNvCxnSpPr>
            <p:nvPr/>
          </p:nvCxnSpPr>
          <p:spPr>
            <a:xfrm flipV="1">
              <a:off x="5612327" y="2334761"/>
              <a:ext cx="5827" cy="11087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1">
              <a:extLst>
                <a:ext uri="{FF2B5EF4-FFF2-40B4-BE49-F238E27FC236}">
                  <a16:creationId xmlns:a16="http://schemas.microsoft.com/office/drawing/2014/main" id="{2374E333-A447-425E-BBC4-C579E336666C}"/>
                </a:ext>
              </a:extLst>
            </p:cNvPr>
            <p:cNvCxnSpPr>
              <a:stCxn id="406" idx="2"/>
              <a:endCxn id="405" idx="6"/>
            </p:cNvCxnSpPr>
            <p:nvPr/>
          </p:nvCxnSpPr>
          <p:spPr>
            <a:xfrm>
              <a:off x="4627763" y="2075360"/>
              <a:ext cx="950597" cy="21137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1">
              <a:extLst>
                <a:ext uri="{FF2B5EF4-FFF2-40B4-BE49-F238E27FC236}">
                  <a16:creationId xmlns:a16="http://schemas.microsoft.com/office/drawing/2014/main" id="{65C4B0F1-B00E-4161-9233-2888798FB893}"/>
                </a:ext>
              </a:extLst>
            </p:cNvPr>
            <p:cNvCxnSpPr>
              <a:stCxn id="403" idx="0"/>
              <a:endCxn id="406" idx="4"/>
            </p:cNvCxnSpPr>
            <p:nvPr/>
          </p:nvCxnSpPr>
          <p:spPr>
            <a:xfrm flipH="1" flipV="1">
              <a:off x="4587969" y="2123388"/>
              <a:ext cx="4244" cy="95697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TextBox 18">
              <a:extLst>
                <a:ext uri="{FF2B5EF4-FFF2-40B4-BE49-F238E27FC236}">
                  <a16:creationId xmlns:a16="http://schemas.microsoft.com/office/drawing/2014/main" id="{9CC0DA52-8493-4B6C-AF34-89147A00DB9A}"/>
                </a:ext>
              </a:extLst>
            </p:cNvPr>
            <p:cNvSpPr txBox="1"/>
            <p:nvPr/>
          </p:nvSpPr>
          <p:spPr>
            <a:xfrm>
              <a:off x="2821693" y="2275228"/>
              <a:ext cx="900257" cy="459507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/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Výber </a:t>
              </a:r>
              <a:endParaRPr lang="en-US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r>
                <a:rPr lang="en-US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produktov</a:t>
              </a:r>
              <a:endParaRPr lang="sk-SK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4" name="TextBox 98">
              <a:extLst>
                <a:ext uri="{FF2B5EF4-FFF2-40B4-BE49-F238E27FC236}">
                  <a16:creationId xmlns:a16="http://schemas.microsoft.com/office/drawing/2014/main" id="{870245F6-5A3D-45A2-A061-B27616EFFF23}"/>
                </a:ext>
              </a:extLst>
            </p:cNvPr>
            <p:cNvSpPr txBox="1"/>
            <p:nvPr/>
          </p:nvSpPr>
          <p:spPr>
            <a:xfrm>
              <a:off x="4226700" y="1619969"/>
              <a:ext cx="762000" cy="466473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Výber </a:t>
              </a:r>
              <a:endParaRPr lang="en-US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r>
                <a:rPr lang="en-US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doru</a:t>
              </a:r>
              <a:r>
                <a:rPr lang="sk-SK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čenia</a:t>
              </a:r>
              <a:endParaRPr lang="sk-SK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5" name="TextBox 101">
              <a:extLst>
                <a:ext uri="{FF2B5EF4-FFF2-40B4-BE49-F238E27FC236}">
                  <a16:creationId xmlns:a16="http://schemas.microsoft.com/office/drawing/2014/main" id="{302210F3-256A-43A0-B14E-8C08B7881550}"/>
                </a:ext>
              </a:extLst>
            </p:cNvPr>
            <p:cNvSpPr txBox="1"/>
            <p:nvPr/>
          </p:nvSpPr>
          <p:spPr>
            <a:xfrm>
              <a:off x="5724072" y="1938376"/>
              <a:ext cx="1106778" cy="467593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Potvrdenie</a:t>
              </a:r>
            </a:p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objednávky</a:t>
              </a:r>
            </a:p>
          </p:txBody>
        </p:sp>
        <p:cxnSp>
          <p:nvCxnSpPr>
            <p:cNvPr id="396" name="Straight Connector 1">
              <a:extLst>
                <a:ext uri="{FF2B5EF4-FFF2-40B4-BE49-F238E27FC236}">
                  <a16:creationId xmlns:a16="http://schemas.microsoft.com/office/drawing/2014/main" id="{8E148153-62B1-48B7-A204-1150E5072FD8}"/>
                </a:ext>
              </a:extLst>
            </p:cNvPr>
            <p:cNvCxnSpPr>
              <a:stCxn id="408" idx="0"/>
              <a:endCxn id="407" idx="4"/>
            </p:cNvCxnSpPr>
            <p:nvPr/>
          </p:nvCxnSpPr>
          <p:spPr>
            <a:xfrm flipV="1">
              <a:off x="2429500" y="2730144"/>
              <a:ext cx="5618" cy="7918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1">
              <a:extLst>
                <a:ext uri="{FF2B5EF4-FFF2-40B4-BE49-F238E27FC236}">
                  <a16:creationId xmlns:a16="http://schemas.microsoft.com/office/drawing/2014/main" id="{881D3EE9-3FB6-43FA-B73C-752045427A15}"/>
                </a:ext>
              </a:extLst>
            </p:cNvPr>
            <p:cNvCxnSpPr>
              <a:cxnSpLocks/>
              <a:stCxn id="409" idx="6"/>
              <a:endCxn id="407" idx="2"/>
            </p:cNvCxnSpPr>
            <p:nvPr/>
          </p:nvCxnSpPr>
          <p:spPr>
            <a:xfrm flipH="1" flipV="1">
              <a:off x="2474912" y="2682115"/>
              <a:ext cx="749306" cy="11506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1">
              <a:extLst>
                <a:ext uri="{FF2B5EF4-FFF2-40B4-BE49-F238E27FC236}">
                  <a16:creationId xmlns:a16="http://schemas.microsoft.com/office/drawing/2014/main" id="{680D596F-770F-4291-A8BC-7485C04C8775}"/>
                </a:ext>
              </a:extLst>
            </p:cNvPr>
            <p:cNvCxnSpPr>
              <a:cxnSpLocks/>
              <a:stCxn id="400" idx="5"/>
              <a:endCxn id="408" idx="2"/>
            </p:cNvCxnSpPr>
            <p:nvPr/>
          </p:nvCxnSpPr>
          <p:spPr>
            <a:xfrm flipH="1">
              <a:off x="2469294" y="3305877"/>
              <a:ext cx="766581" cy="2641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" name="TextBox 146">
              <a:extLst>
                <a:ext uri="{FF2B5EF4-FFF2-40B4-BE49-F238E27FC236}">
                  <a16:creationId xmlns:a16="http://schemas.microsoft.com/office/drawing/2014/main" id="{3E89147F-3679-404F-AF80-4D665F20C098}"/>
                </a:ext>
              </a:extLst>
            </p:cNvPr>
            <p:cNvSpPr txBox="1"/>
            <p:nvPr/>
          </p:nvSpPr>
          <p:spPr>
            <a:xfrm>
              <a:off x="1692776" y="2449297"/>
              <a:ext cx="900257" cy="459507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/>
            <a:p>
              <a:pPr>
                <a:defRPr/>
              </a:pPr>
              <a:r>
                <a:rPr lang="en-US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</a:t>
              </a:r>
              <a:r>
                <a:rPr lang="sk-SK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íchod</a:t>
              </a:r>
              <a:endParaRPr lang="sk-SK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zákazníka</a:t>
              </a:r>
            </a:p>
          </p:txBody>
        </p:sp>
        <p:sp>
          <p:nvSpPr>
            <p:cNvPr id="400" name="Flowchart: Connector 13">
              <a:extLst>
                <a:ext uri="{FF2B5EF4-FFF2-40B4-BE49-F238E27FC236}">
                  <a16:creationId xmlns:a16="http://schemas.microsoft.com/office/drawing/2014/main" id="{506F9564-AD90-469A-A411-617788952A65}"/>
                </a:ext>
              </a:extLst>
            </p:cNvPr>
            <p:cNvSpPr/>
            <p:nvPr/>
          </p:nvSpPr>
          <p:spPr>
            <a:xfrm flipH="1">
              <a:off x="3224220" y="3223886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1" name="Flowchart: Connector 29">
              <a:extLst>
                <a:ext uri="{FF2B5EF4-FFF2-40B4-BE49-F238E27FC236}">
                  <a16:creationId xmlns:a16="http://schemas.microsoft.com/office/drawing/2014/main" id="{21C34D04-4BA0-494C-88ED-9DFAD933470F}"/>
                </a:ext>
              </a:extLst>
            </p:cNvPr>
            <p:cNvSpPr/>
            <p:nvPr/>
          </p:nvSpPr>
          <p:spPr>
            <a:xfrm flipH="1">
              <a:off x="3607306" y="3462372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2" name="Flowchart: Connector 30">
              <a:extLst>
                <a:ext uri="{FF2B5EF4-FFF2-40B4-BE49-F238E27FC236}">
                  <a16:creationId xmlns:a16="http://schemas.microsoft.com/office/drawing/2014/main" id="{722501FF-5C0A-4D6B-8E09-BF16177CD0D2}"/>
                </a:ext>
              </a:extLst>
            </p:cNvPr>
            <p:cNvSpPr/>
            <p:nvPr/>
          </p:nvSpPr>
          <p:spPr>
            <a:xfrm flipH="1">
              <a:off x="4105082" y="333068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3" name="Flowchart: Connector 31">
              <a:extLst>
                <a:ext uri="{FF2B5EF4-FFF2-40B4-BE49-F238E27FC236}">
                  <a16:creationId xmlns:a16="http://schemas.microsoft.com/office/drawing/2014/main" id="{D10AA84B-CE3F-4588-A37E-AD1A70543E18}"/>
                </a:ext>
              </a:extLst>
            </p:cNvPr>
            <p:cNvSpPr/>
            <p:nvPr/>
          </p:nvSpPr>
          <p:spPr>
            <a:xfrm flipH="1">
              <a:off x="4552419" y="3080366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4" name="Flowchart: Connector 32">
              <a:extLst>
                <a:ext uri="{FF2B5EF4-FFF2-40B4-BE49-F238E27FC236}">
                  <a16:creationId xmlns:a16="http://schemas.microsoft.com/office/drawing/2014/main" id="{818E19F0-1051-4113-9E71-164EA0B193E2}"/>
                </a:ext>
              </a:extLst>
            </p:cNvPr>
            <p:cNvSpPr/>
            <p:nvPr/>
          </p:nvSpPr>
          <p:spPr>
            <a:xfrm flipH="1">
              <a:off x="5572533" y="3443512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5" name="Flowchart: Connector 84">
              <a:extLst>
                <a:ext uri="{FF2B5EF4-FFF2-40B4-BE49-F238E27FC236}">
                  <a16:creationId xmlns:a16="http://schemas.microsoft.com/office/drawing/2014/main" id="{FDFCDA31-9CE1-424D-8986-3CBF03B63A16}"/>
                </a:ext>
              </a:extLst>
            </p:cNvPr>
            <p:cNvSpPr/>
            <p:nvPr/>
          </p:nvSpPr>
          <p:spPr>
            <a:xfrm flipH="1">
              <a:off x="5578359" y="2238702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6" name="Flowchart: Connector 85">
              <a:extLst>
                <a:ext uri="{FF2B5EF4-FFF2-40B4-BE49-F238E27FC236}">
                  <a16:creationId xmlns:a16="http://schemas.microsoft.com/office/drawing/2014/main" id="{A3ACD6F2-5D0E-411B-B155-AFD5A525AE1E}"/>
                </a:ext>
              </a:extLst>
            </p:cNvPr>
            <p:cNvSpPr/>
            <p:nvPr/>
          </p:nvSpPr>
          <p:spPr>
            <a:xfrm flipH="1">
              <a:off x="4548175" y="202733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7" name="Flowchart: Connector 113">
              <a:extLst>
                <a:ext uri="{FF2B5EF4-FFF2-40B4-BE49-F238E27FC236}">
                  <a16:creationId xmlns:a16="http://schemas.microsoft.com/office/drawing/2014/main" id="{C2C7AB00-6CD7-4C55-8E6D-7BD4CB10C2A3}"/>
                </a:ext>
              </a:extLst>
            </p:cNvPr>
            <p:cNvSpPr/>
            <p:nvPr/>
          </p:nvSpPr>
          <p:spPr>
            <a:xfrm flipH="1">
              <a:off x="2395324" y="263408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8" name="Flowchart: Connector 115">
              <a:extLst>
                <a:ext uri="{FF2B5EF4-FFF2-40B4-BE49-F238E27FC236}">
                  <a16:creationId xmlns:a16="http://schemas.microsoft.com/office/drawing/2014/main" id="{259E4EC8-8698-467E-846B-FC8B33834006}"/>
                </a:ext>
              </a:extLst>
            </p:cNvPr>
            <p:cNvSpPr/>
            <p:nvPr/>
          </p:nvSpPr>
          <p:spPr>
            <a:xfrm flipH="1">
              <a:off x="2389706" y="3522037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9" name="Flowchart: Connector 80">
              <a:extLst>
                <a:ext uri="{FF2B5EF4-FFF2-40B4-BE49-F238E27FC236}">
                  <a16:creationId xmlns:a16="http://schemas.microsoft.com/office/drawing/2014/main" id="{0A018A36-939F-4A2F-BCD7-FD31F8154F20}"/>
                </a:ext>
              </a:extLst>
            </p:cNvPr>
            <p:cNvSpPr/>
            <p:nvPr/>
          </p:nvSpPr>
          <p:spPr>
            <a:xfrm flipH="1">
              <a:off x="3224218" y="274915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410" name="Group 25">
            <a:extLst>
              <a:ext uri="{FF2B5EF4-FFF2-40B4-BE49-F238E27FC236}">
                <a16:creationId xmlns:a16="http://schemas.microsoft.com/office/drawing/2014/main" id="{7A4F9B64-0021-41EA-9DBB-7F7949276142}"/>
              </a:ext>
            </a:extLst>
          </p:cNvPr>
          <p:cNvGrpSpPr/>
          <p:nvPr/>
        </p:nvGrpSpPr>
        <p:grpSpPr>
          <a:xfrm>
            <a:off x="4991121" y="2802235"/>
            <a:ext cx="2355883" cy="1162565"/>
            <a:chOff x="5327244" y="3576613"/>
            <a:chExt cx="4171693" cy="2166391"/>
          </a:xfrm>
          <a:solidFill>
            <a:srgbClr val="00B050"/>
          </a:solidFill>
        </p:grpSpPr>
        <p:cxnSp>
          <p:nvCxnSpPr>
            <p:cNvPr id="411" name="Straight Connector 1">
              <a:extLst>
                <a:ext uri="{FF2B5EF4-FFF2-40B4-BE49-F238E27FC236}">
                  <a16:creationId xmlns:a16="http://schemas.microsoft.com/office/drawing/2014/main" id="{392CF2E8-A05B-48A5-902D-10522283EB51}"/>
                </a:ext>
              </a:extLst>
            </p:cNvPr>
            <p:cNvCxnSpPr>
              <a:cxnSpLocks/>
              <a:stCxn id="368" idx="2"/>
              <a:endCxn id="412" idx="6"/>
            </p:cNvCxnSpPr>
            <p:nvPr/>
          </p:nvCxnSpPr>
          <p:spPr>
            <a:xfrm flipV="1">
              <a:off x="5343292" y="4356876"/>
              <a:ext cx="1346189" cy="4324"/>
            </a:xfrm>
            <a:prstGeom prst="line">
              <a:avLst/>
            </a:prstGeom>
            <a:grp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Flowchart: Connector 103">
              <a:extLst>
                <a:ext uri="{FF2B5EF4-FFF2-40B4-BE49-F238E27FC236}">
                  <a16:creationId xmlns:a16="http://schemas.microsoft.com/office/drawing/2014/main" id="{73ABE5A7-124F-401C-B733-E8BC83A0FBB7}"/>
                </a:ext>
              </a:extLst>
            </p:cNvPr>
            <p:cNvSpPr/>
            <p:nvPr/>
          </p:nvSpPr>
          <p:spPr>
            <a:xfrm flipH="1">
              <a:off x="6689481" y="4299240"/>
              <a:ext cx="95504" cy="115271"/>
            </a:xfrm>
            <a:prstGeom prst="flowChartConnector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13" name="Straight Connector 1">
              <a:extLst>
                <a:ext uri="{FF2B5EF4-FFF2-40B4-BE49-F238E27FC236}">
                  <a16:creationId xmlns:a16="http://schemas.microsoft.com/office/drawing/2014/main" id="{B5C1781D-29C7-40C6-AC96-55451C4784A6}"/>
                </a:ext>
              </a:extLst>
            </p:cNvPr>
            <p:cNvCxnSpPr>
              <a:cxnSpLocks/>
              <a:stCxn id="366" idx="2"/>
              <a:endCxn id="414" idx="6"/>
            </p:cNvCxnSpPr>
            <p:nvPr/>
          </p:nvCxnSpPr>
          <p:spPr>
            <a:xfrm flipV="1">
              <a:off x="5327244" y="5524944"/>
              <a:ext cx="1352022" cy="21806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Flowchart: Connector 106">
              <a:extLst>
                <a:ext uri="{FF2B5EF4-FFF2-40B4-BE49-F238E27FC236}">
                  <a16:creationId xmlns:a16="http://schemas.microsoft.com/office/drawing/2014/main" id="{EAFF8CD3-9D06-435F-8641-7B3014C2E215}"/>
                </a:ext>
              </a:extLst>
            </p:cNvPr>
            <p:cNvSpPr/>
            <p:nvPr/>
          </p:nvSpPr>
          <p:spPr>
            <a:xfrm flipH="1">
              <a:off x="6679266" y="5467308"/>
              <a:ext cx="95504" cy="115271"/>
            </a:xfrm>
            <a:prstGeom prst="flowChartConnector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15" name="Straight Connector 1">
              <a:extLst>
                <a:ext uri="{FF2B5EF4-FFF2-40B4-BE49-F238E27FC236}">
                  <a16:creationId xmlns:a16="http://schemas.microsoft.com/office/drawing/2014/main" id="{7AE5C472-C4E8-4CD2-BACE-7F17D3BE598C}"/>
                </a:ext>
              </a:extLst>
            </p:cNvPr>
            <p:cNvCxnSpPr>
              <a:cxnSpLocks/>
              <a:stCxn id="412" idx="4"/>
              <a:endCxn id="414" idx="0"/>
            </p:cNvCxnSpPr>
            <p:nvPr/>
          </p:nvCxnSpPr>
          <p:spPr>
            <a:xfrm flipH="1">
              <a:off x="6727018" y="4414511"/>
              <a:ext cx="10215" cy="1052797"/>
            </a:xfrm>
            <a:prstGeom prst="line">
              <a:avLst/>
            </a:prstGeom>
            <a:grp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TextBox 109">
              <a:extLst>
                <a:ext uri="{FF2B5EF4-FFF2-40B4-BE49-F238E27FC236}">
                  <a16:creationId xmlns:a16="http://schemas.microsoft.com/office/drawing/2014/main" id="{13E48CD3-5A3D-4EC4-9C0D-D128DE755C76}"/>
                </a:ext>
              </a:extLst>
            </p:cNvPr>
            <p:cNvSpPr txBox="1"/>
            <p:nvPr/>
          </p:nvSpPr>
          <p:spPr>
            <a:xfrm>
              <a:off x="8497483" y="3576613"/>
              <a:ext cx="1001454" cy="561110"/>
            </a:xfrm>
            <a:prstGeom prst="rect">
              <a:avLst/>
            </a:prstGeom>
            <a:noFill/>
            <a:ln w="22225">
              <a:noFill/>
            </a:ln>
          </p:spPr>
          <p:txBody>
            <a:bodyPr vert="horz" wrap="none" lIns="0" tIns="0" rIns="0" bIns="0" rtlCol="0">
              <a:normAutofit/>
            </a:bodyPr>
            <a:lstStyle/>
            <a:p>
              <a:pPr algn="ctr">
                <a:defRPr/>
              </a:pPr>
              <a:r>
                <a:rPr lang="sk-SK" sz="9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Spracovanie</a:t>
              </a:r>
            </a:p>
            <a:p>
              <a:pPr algn="ctr">
                <a:defRPr/>
              </a:pPr>
              <a:r>
                <a:rPr lang="sk-SK" sz="9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objednávky</a:t>
              </a:r>
            </a:p>
          </p:txBody>
        </p:sp>
        <p:cxnSp>
          <p:nvCxnSpPr>
            <p:cNvPr id="417" name="Straight Connector 1">
              <a:extLst>
                <a:ext uri="{FF2B5EF4-FFF2-40B4-BE49-F238E27FC236}">
                  <a16:creationId xmlns:a16="http://schemas.microsoft.com/office/drawing/2014/main" id="{467840E5-63FD-47B0-8809-FCE9E8EB811D}"/>
                </a:ext>
              </a:extLst>
            </p:cNvPr>
            <p:cNvCxnSpPr>
              <a:stCxn id="412" idx="2"/>
              <a:endCxn id="416" idx="1"/>
            </p:cNvCxnSpPr>
            <p:nvPr/>
          </p:nvCxnSpPr>
          <p:spPr>
            <a:xfrm flipV="1">
              <a:off x="6784986" y="3857169"/>
              <a:ext cx="1712497" cy="499707"/>
            </a:xfrm>
            <a:prstGeom prst="line">
              <a:avLst/>
            </a:prstGeom>
            <a:grp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8" name="Skupina 417">
            <a:extLst>
              <a:ext uri="{FF2B5EF4-FFF2-40B4-BE49-F238E27FC236}">
                <a16:creationId xmlns:a16="http://schemas.microsoft.com/office/drawing/2014/main" id="{E57B619C-F32F-4372-A95F-B40CF760A31B}"/>
              </a:ext>
            </a:extLst>
          </p:cNvPr>
          <p:cNvGrpSpPr/>
          <p:nvPr/>
        </p:nvGrpSpPr>
        <p:grpSpPr>
          <a:xfrm>
            <a:off x="2353166" y="2673039"/>
            <a:ext cx="2617138" cy="1455440"/>
            <a:chOff x="1298581" y="3608191"/>
            <a:chExt cx="3877511" cy="2049740"/>
          </a:xfrm>
        </p:grpSpPr>
        <p:cxnSp>
          <p:nvCxnSpPr>
            <p:cNvPr id="419" name="Straight Connector 1">
              <a:extLst>
                <a:ext uri="{FF2B5EF4-FFF2-40B4-BE49-F238E27FC236}">
                  <a16:creationId xmlns:a16="http://schemas.microsoft.com/office/drawing/2014/main" id="{59781A32-A1C1-49FC-B0DA-B31B82EEC8D0}"/>
                </a:ext>
              </a:extLst>
            </p:cNvPr>
            <p:cNvCxnSpPr>
              <a:cxnSpLocks/>
              <a:stCxn id="378" idx="0"/>
              <a:endCxn id="377" idx="4"/>
            </p:cNvCxnSpPr>
            <p:nvPr/>
          </p:nvCxnSpPr>
          <p:spPr>
            <a:xfrm flipV="1">
              <a:off x="1298581" y="4891516"/>
              <a:ext cx="1" cy="7664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69">
              <a:extLst>
                <a:ext uri="{FF2B5EF4-FFF2-40B4-BE49-F238E27FC236}">
                  <a16:creationId xmlns:a16="http://schemas.microsoft.com/office/drawing/2014/main" id="{CCAC7F6C-3145-49E6-8B48-28CA44E47384}"/>
                </a:ext>
              </a:extLst>
            </p:cNvPr>
            <p:cNvCxnSpPr>
              <a:cxnSpLocks/>
              <a:stCxn id="401" idx="4"/>
              <a:endCxn id="225" idx="0"/>
            </p:cNvCxnSpPr>
            <p:nvPr/>
          </p:nvCxnSpPr>
          <p:spPr>
            <a:xfrm flipH="1">
              <a:off x="2785242" y="4049770"/>
              <a:ext cx="984" cy="6090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1">
              <a:extLst>
                <a:ext uri="{FF2B5EF4-FFF2-40B4-BE49-F238E27FC236}">
                  <a16:creationId xmlns:a16="http://schemas.microsoft.com/office/drawing/2014/main" id="{5E289435-F6E4-4FFC-AB3C-5304568C03B6}"/>
                </a:ext>
              </a:extLst>
            </p:cNvPr>
            <p:cNvCxnSpPr>
              <a:cxnSpLocks/>
              <a:stCxn id="224" idx="0"/>
              <a:endCxn id="400" idx="4"/>
            </p:cNvCxnSpPr>
            <p:nvPr/>
          </p:nvCxnSpPr>
          <p:spPr>
            <a:xfrm flipV="1">
              <a:off x="2319379" y="3774093"/>
              <a:ext cx="985" cy="9072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137">
              <a:extLst>
                <a:ext uri="{FF2B5EF4-FFF2-40B4-BE49-F238E27FC236}">
                  <a16:creationId xmlns:a16="http://schemas.microsoft.com/office/drawing/2014/main" id="{848BCA05-2B19-488A-B3B6-2DD0D86513D0}"/>
                </a:ext>
              </a:extLst>
            </p:cNvPr>
            <p:cNvCxnSpPr>
              <a:stCxn id="403" idx="4"/>
              <a:endCxn id="367" idx="0"/>
            </p:cNvCxnSpPr>
            <p:nvPr/>
          </p:nvCxnSpPr>
          <p:spPr>
            <a:xfrm flipH="1">
              <a:off x="3913126" y="3608191"/>
              <a:ext cx="22430" cy="7638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1">
              <a:extLst>
                <a:ext uri="{FF2B5EF4-FFF2-40B4-BE49-F238E27FC236}">
                  <a16:creationId xmlns:a16="http://schemas.microsoft.com/office/drawing/2014/main" id="{850B52BA-D77B-4417-A724-0292F952308B}"/>
                </a:ext>
              </a:extLst>
            </p:cNvPr>
            <p:cNvCxnSpPr>
              <a:stCxn id="368" idx="0"/>
              <a:endCxn id="404" idx="4"/>
            </p:cNvCxnSpPr>
            <p:nvPr/>
          </p:nvCxnSpPr>
          <p:spPr>
            <a:xfrm flipV="1">
              <a:off x="5171972" y="4027968"/>
              <a:ext cx="4120" cy="2996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1">
              <a:extLst>
                <a:ext uri="{FF2B5EF4-FFF2-40B4-BE49-F238E27FC236}">
                  <a16:creationId xmlns:a16="http://schemas.microsoft.com/office/drawing/2014/main" id="{5965C91B-8F25-4E7D-A873-A8CD6EC78F98}"/>
                </a:ext>
              </a:extLst>
            </p:cNvPr>
            <p:cNvCxnSpPr>
              <a:cxnSpLocks/>
              <a:stCxn id="377" idx="0"/>
              <a:endCxn id="408" idx="4"/>
            </p:cNvCxnSpPr>
            <p:nvPr/>
          </p:nvCxnSpPr>
          <p:spPr>
            <a:xfrm flipV="1">
              <a:off x="1298582" y="4118739"/>
              <a:ext cx="6948" cy="6617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TextBox 229"/>
          <p:cNvSpPr txBox="1"/>
          <p:nvPr/>
        </p:nvSpPr>
        <p:spPr>
          <a:xfrm>
            <a:off x="1526063" y="1119641"/>
            <a:ext cx="5962263" cy="340047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wrap="square" lIns="0" tIns="0" rIns="0" bIns="0" rtlCol="0">
            <a:normAutofit/>
          </a:bodyPr>
          <a:lstStyle/>
          <a:p>
            <a:pPr>
              <a:defRPr/>
            </a:pPr>
            <a:endParaRPr lang="sk-SK" sz="1215" dirty="0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3043961" y="1109829"/>
            <a:ext cx="4833207" cy="3671248"/>
            <a:chOff x="2308870" y="1434553"/>
            <a:chExt cx="6007546" cy="4563262"/>
          </a:xfrm>
        </p:grpSpPr>
        <p:grpSp>
          <p:nvGrpSpPr>
            <p:cNvPr id="112" name="Group 111"/>
            <p:cNvGrpSpPr/>
            <p:nvPr/>
          </p:nvGrpSpPr>
          <p:grpSpPr>
            <a:xfrm>
              <a:off x="3246729" y="1434553"/>
              <a:ext cx="5069687" cy="3542959"/>
              <a:chOff x="2242887" y="863053"/>
              <a:chExt cx="5069687" cy="3542959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5436096" y="1468672"/>
                <a:ext cx="1876478" cy="1386906"/>
                <a:chOff x="4990253" y="1906538"/>
                <a:chExt cx="1876478" cy="1386906"/>
              </a:xfrm>
            </p:grpSpPr>
            <p:sp>
              <p:nvSpPr>
                <p:cNvPr id="100" name="Rounded Rectangle 99"/>
                <p:cNvSpPr/>
                <p:nvPr/>
              </p:nvSpPr>
              <p:spPr>
                <a:xfrm>
                  <a:off x="4990253" y="1906538"/>
                  <a:ext cx="1876478" cy="1386906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ctr">
                    <a:defRPr/>
                  </a:pPr>
                  <a:r>
                    <a:rPr lang="sk-SK" sz="1215" dirty="0" err="1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Data</a:t>
                  </a:r>
                  <a:r>
                    <a:rPr lang="sk-SK" sz="1215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 </a:t>
                  </a:r>
                  <a:r>
                    <a:rPr lang="sk-SK" sz="1215" dirty="0" err="1" smtClean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lake</a:t>
                  </a:r>
                  <a:endParaRPr lang="sk-SK" sz="1215" dirty="0">
                    <a:solidFill>
                      <a:sysClr val="windowText" lastClr="000000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99" name="Group 98"/>
                <p:cNvGrpSpPr/>
                <p:nvPr/>
              </p:nvGrpSpPr>
              <p:grpSpPr>
                <a:xfrm>
                  <a:off x="5224611" y="2359262"/>
                  <a:ext cx="1380381" cy="817240"/>
                  <a:chOff x="5224611" y="2359262"/>
                  <a:chExt cx="1380381" cy="817240"/>
                </a:xfrm>
              </p:grpSpPr>
              <p:grpSp>
                <p:nvGrpSpPr>
                  <p:cNvPr id="83" name="Group 82"/>
                  <p:cNvGrpSpPr/>
                  <p:nvPr/>
                </p:nvGrpSpPr>
                <p:grpSpPr>
                  <a:xfrm>
                    <a:off x="5931768" y="2359262"/>
                    <a:ext cx="673224" cy="817240"/>
                    <a:chOff x="5931768" y="2359262"/>
                    <a:chExt cx="673224" cy="817240"/>
                  </a:xfrm>
                </p:grpSpPr>
                <p:sp>
                  <p:nvSpPr>
                    <p:cNvPr id="51" name="Flowchart: Magnetic Disk 50"/>
                    <p:cNvSpPr/>
                    <p:nvPr/>
                  </p:nvSpPr>
                  <p:spPr>
                    <a:xfrm>
                      <a:off x="5931768" y="2359262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52" name="Flowchart: Magnetic Disk 51"/>
                    <p:cNvSpPr/>
                    <p:nvPr/>
                  </p:nvSpPr>
                  <p:spPr>
                    <a:xfrm>
                      <a:off x="6084168" y="2511662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53" name="Flowchart: Magnetic Disk 52"/>
                    <p:cNvSpPr/>
                    <p:nvPr/>
                  </p:nvSpPr>
                  <p:spPr>
                    <a:xfrm>
                      <a:off x="6236568" y="2664062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54" name="Flowchart: Magnetic Disk 53"/>
                    <p:cNvSpPr/>
                    <p:nvPr/>
                  </p:nvSpPr>
                  <p:spPr>
                    <a:xfrm>
                      <a:off x="6388968" y="2816462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</p:grpSp>
              <p:grpSp>
                <p:nvGrpSpPr>
                  <p:cNvPr id="88" name="Group 87"/>
                  <p:cNvGrpSpPr/>
                  <p:nvPr/>
                </p:nvGrpSpPr>
                <p:grpSpPr>
                  <a:xfrm>
                    <a:off x="5703168" y="2359262"/>
                    <a:ext cx="673224" cy="817240"/>
                    <a:chOff x="5652120" y="2329485"/>
                    <a:chExt cx="673224" cy="817240"/>
                  </a:xfrm>
                </p:grpSpPr>
                <p:sp>
                  <p:nvSpPr>
                    <p:cNvPr id="84" name="Flowchart: Magnetic Disk 83"/>
                    <p:cNvSpPr/>
                    <p:nvPr/>
                  </p:nvSpPr>
                  <p:spPr>
                    <a:xfrm>
                      <a:off x="5652120" y="23294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85" name="Flowchart: Magnetic Disk 84"/>
                    <p:cNvSpPr/>
                    <p:nvPr/>
                  </p:nvSpPr>
                  <p:spPr>
                    <a:xfrm>
                      <a:off x="5804520" y="24818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86" name="Flowchart: Magnetic Disk 85"/>
                    <p:cNvSpPr/>
                    <p:nvPr/>
                  </p:nvSpPr>
                  <p:spPr>
                    <a:xfrm>
                      <a:off x="5956920" y="26342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87" name="Flowchart: Magnetic Disk 86"/>
                    <p:cNvSpPr/>
                    <p:nvPr/>
                  </p:nvSpPr>
                  <p:spPr>
                    <a:xfrm>
                      <a:off x="6109320" y="27866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</p:grpSp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5462736" y="2359262"/>
                    <a:ext cx="673224" cy="817240"/>
                    <a:chOff x="5652120" y="2329485"/>
                    <a:chExt cx="673224" cy="817240"/>
                  </a:xfrm>
                </p:grpSpPr>
                <p:sp>
                  <p:nvSpPr>
                    <p:cNvPr id="89" name="Flowchart: Magnetic Disk 88"/>
                    <p:cNvSpPr/>
                    <p:nvPr/>
                  </p:nvSpPr>
                  <p:spPr>
                    <a:xfrm>
                      <a:off x="5652120" y="23294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90" name="Flowchart: Magnetic Disk 89"/>
                    <p:cNvSpPr/>
                    <p:nvPr/>
                  </p:nvSpPr>
                  <p:spPr>
                    <a:xfrm>
                      <a:off x="5804520" y="24818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91" name="Flowchart: Magnetic Disk 90"/>
                    <p:cNvSpPr/>
                    <p:nvPr/>
                  </p:nvSpPr>
                  <p:spPr>
                    <a:xfrm>
                      <a:off x="5956920" y="26342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92" name="Flowchart: Magnetic Disk 91"/>
                    <p:cNvSpPr/>
                    <p:nvPr/>
                  </p:nvSpPr>
                  <p:spPr>
                    <a:xfrm>
                      <a:off x="6109320" y="27866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</p:grp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5224611" y="2359262"/>
                    <a:ext cx="673224" cy="817240"/>
                    <a:chOff x="5652120" y="2329485"/>
                    <a:chExt cx="673224" cy="817240"/>
                  </a:xfrm>
                </p:grpSpPr>
                <p:sp>
                  <p:nvSpPr>
                    <p:cNvPr id="94" name="Flowchart: Magnetic Disk 93"/>
                    <p:cNvSpPr/>
                    <p:nvPr/>
                  </p:nvSpPr>
                  <p:spPr>
                    <a:xfrm>
                      <a:off x="5652120" y="23294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95" name="Flowchart: Magnetic Disk 94"/>
                    <p:cNvSpPr/>
                    <p:nvPr/>
                  </p:nvSpPr>
                  <p:spPr>
                    <a:xfrm>
                      <a:off x="5804520" y="24818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96" name="Flowchart: Magnetic Disk 95"/>
                    <p:cNvSpPr/>
                    <p:nvPr/>
                  </p:nvSpPr>
                  <p:spPr>
                    <a:xfrm>
                      <a:off x="5956920" y="26342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  <p:sp>
                  <p:nvSpPr>
                    <p:cNvPr id="97" name="Flowchart: Magnetic Disk 96"/>
                    <p:cNvSpPr/>
                    <p:nvPr/>
                  </p:nvSpPr>
                  <p:spPr>
                    <a:xfrm>
                      <a:off x="6109320" y="2786685"/>
                      <a:ext cx="216024" cy="36004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sk-SK" sz="1215">
                        <a:solidFill>
                          <a:prstClr val="white"/>
                        </a:solidFill>
                        <a:latin typeface="Arial" panose="020B0604020202020204"/>
                      </a:endParaRPr>
                    </a:p>
                  </p:txBody>
                </p:sp>
              </p:grpSp>
            </p:grpSp>
          </p:grpSp>
          <p:sp>
            <p:nvSpPr>
              <p:cNvPr id="108" name="Freeform 107"/>
              <p:cNvSpPr/>
              <p:nvPr/>
            </p:nvSpPr>
            <p:spPr>
              <a:xfrm>
                <a:off x="4399335" y="2110055"/>
                <a:ext cx="1039440" cy="90257"/>
              </a:xfrm>
              <a:custGeom>
                <a:avLst/>
                <a:gdLst>
                  <a:gd name="connsiteX0" fmla="*/ 0 w 1143000"/>
                  <a:gd name="connsiteY0" fmla="*/ 0 h 104812"/>
                  <a:gd name="connsiteX1" fmla="*/ 581025 w 1143000"/>
                  <a:gd name="connsiteY1" fmla="*/ 104775 h 104812"/>
                  <a:gd name="connsiteX2" fmla="*/ 1143000 w 1143000"/>
                  <a:gd name="connsiteY2" fmla="*/ 9525 h 1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0" h="104812">
                    <a:moveTo>
                      <a:pt x="0" y="0"/>
                    </a:moveTo>
                    <a:cubicBezTo>
                      <a:pt x="195262" y="51594"/>
                      <a:pt x="390525" y="103188"/>
                      <a:pt x="581025" y="104775"/>
                    </a:cubicBezTo>
                    <a:cubicBezTo>
                      <a:pt x="771525" y="106362"/>
                      <a:pt x="957262" y="57943"/>
                      <a:pt x="1143000" y="9525"/>
                    </a:cubicBezTo>
                  </a:path>
                </a:pathLst>
              </a:custGeom>
              <a:noFill/>
              <a:ln>
                <a:solidFill>
                  <a:srgbClr val="92D050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1215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4827224" y="2855293"/>
                <a:ext cx="1274051" cy="407144"/>
              </a:xfrm>
              <a:custGeom>
                <a:avLst/>
                <a:gdLst>
                  <a:gd name="connsiteX0" fmla="*/ 0 w 1447800"/>
                  <a:gd name="connsiteY0" fmla="*/ 447675 h 624011"/>
                  <a:gd name="connsiteX1" fmla="*/ 847725 w 1447800"/>
                  <a:gd name="connsiteY1" fmla="*/ 600075 h 624011"/>
                  <a:gd name="connsiteX2" fmla="*/ 1447800 w 1447800"/>
                  <a:gd name="connsiteY2" fmla="*/ 0 h 624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624011">
                    <a:moveTo>
                      <a:pt x="0" y="447675"/>
                    </a:moveTo>
                    <a:cubicBezTo>
                      <a:pt x="303212" y="561181"/>
                      <a:pt x="606425" y="674687"/>
                      <a:pt x="847725" y="600075"/>
                    </a:cubicBezTo>
                    <a:cubicBezTo>
                      <a:pt x="1089025" y="525463"/>
                      <a:pt x="1268412" y="262731"/>
                      <a:pt x="1447800" y="0"/>
                    </a:cubicBezTo>
                  </a:path>
                </a:pathLst>
              </a:custGeom>
              <a:noFill/>
              <a:ln>
                <a:solidFill>
                  <a:srgbClr val="92D050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1215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4832782" y="2855292"/>
                <a:ext cx="1652149" cy="1550720"/>
              </a:xfrm>
              <a:custGeom>
                <a:avLst/>
                <a:gdLst>
                  <a:gd name="connsiteX0" fmla="*/ 0 w 1704314"/>
                  <a:gd name="connsiteY0" fmla="*/ 1733550 h 1733550"/>
                  <a:gd name="connsiteX1" fmla="*/ 1476375 w 1704314"/>
                  <a:gd name="connsiteY1" fmla="*/ 1162050 h 1733550"/>
                  <a:gd name="connsiteX2" fmla="*/ 1657350 w 1704314"/>
                  <a:gd name="connsiteY2" fmla="*/ 0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4314" h="1733550">
                    <a:moveTo>
                      <a:pt x="0" y="1733550"/>
                    </a:moveTo>
                    <a:cubicBezTo>
                      <a:pt x="600075" y="1592262"/>
                      <a:pt x="1200150" y="1450975"/>
                      <a:pt x="1476375" y="1162050"/>
                    </a:cubicBezTo>
                    <a:cubicBezTo>
                      <a:pt x="1752600" y="873125"/>
                      <a:pt x="1728787" y="331787"/>
                      <a:pt x="1657350" y="0"/>
                    </a:cubicBezTo>
                  </a:path>
                </a:pathLst>
              </a:custGeom>
              <a:noFill/>
              <a:ln>
                <a:solidFill>
                  <a:srgbClr val="92D050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121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11" name="Freeform 110"/>
              <p:cNvSpPr/>
              <p:nvPr/>
            </p:nvSpPr>
            <p:spPr>
              <a:xfrm>
                <a:off x="2242887" y="863053"/>
                <a:ext cx="3973169" cy="587291"/>
              </a:xfrm>
              <a:custGeom>
                <a:avLst/>
                <a:gdLst>
                  <a:gd name="connsiteX0" fmla="*/ 0 w 4524375"/>
                  <a:gd name="connsiteY0" fmla="*/ 546647 h 584747"/>
                  <a:gd name="connsiteX1" fmla="*/ 1638300 w 4524375"/>
                  <a:gd name="connsiteY1" fmla="*/ 3722 h 584747"/>
                  <a:gd name="connsiteX2" fmla="*/ 4524375 w 4524375"/>
                  <a:gd name="connsiteY2" fmla="*/ 584747 h 58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24375" h="584747">
                    <a:moveTo>
                      <a:pt x="0" y="546647"/>
                    </a:moveTo>
                    <a:cubicBezTo>
                      <a:pt x="442119" y="272009"/>
                      <a:pt x="884238" y="-2628"/>
                      <a:pt x="1638300" y="3722"/>
                    </a:cubicBezTo>
                    <a:cubicBezTo>
                      <a:pt x="2392362" y="10072"/>
                      <a:pt x="4373563" y="-105816"/>
                      <a:pt x="4524375" y="584747"/>
                    </a:cubicBezTo>
                  </a:path>
                </a:pathLst>
              </a:custGeom>
              <a:noFill/>
              <a:ln>
                <a:solidFill>
                  <a:srgbClr val="92D050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121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4" name="Freeform 3"/>
            <p:cNvSpPr/>
            <p:nvPr/>
          </p:nvSpPr>
          <p:spPr>
            <a:xfrm>
              <a:off x="2308870" y="3434525"/>
              <a:ext cx="5529782" cy="2563290"/>
            </a:xfrm>
            <a:custGeom>
              <a:avLst/>
              <a:gdLst>
                <a:gd name="connsiteX0" fmla="*/ 0 w 4895070"/>
                <a:gd name="connsiteY0" fmla="*/ 2098963 h 2811252"/>
                <a:gd name="connsiteX1" fmla="*/ 1859972 w 4895070"/>
                <a:gd name="connsiteY1" fmla="*/ 2805545 h 2811252"/>
                <a:gd name="connsiteX2" fmla="*/ 4488872 w 4895070"/>
                <a:gd name="connsiteY2" fmla="*/ 1756063 h 2811252"/>
                <a:gd name="connsiteX3" fmla="*/ 4831772 w 4895070"/>
                <a:gd name="connsiteY3" fmla="*/ 0 h 281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5070" h="2811252">
                  <a:moveTo>
                    <a:pt x="0" y="2098963"/>
                  </a:moveTo>
                  <a:cubicBezTo>
                    <a:pt x="555913" y="2480829"/>
                    <a:pt x="1111827" y="2862695"/>
                    <a:pt x="1859972" y="2805545"/>
                  </a:cubicBezTo>
                  <a:cubicBezTo>
                    <a:pt x="2608117" y="2748395"/>
                    <a:pt x="3993572" y="2223654"/>
                    <a:pt x="4488872" y="1756063"/>
                  </a:cubicBezTo>
                  <a:cubicBezTo>
                    <a:pt x="4984172" y="1288472"/>
                    <a:pt x="4925290" y="486641"/>
                    <a:pt x="4831772" y="0"/>
                  </a:cubicBezTo>
                </a:path>
              </a:pathLst>
            </a:custGeom>
            <a:noFill/>
            <a:ln>
              <a:solidFill>
                <a:srgbClr val="92D05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215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52653FEE-023A-4C1B-AF71-1C50BADB95A1}"/>
              </a:ext>
            </a:extLst>
          </p:cNvPr>
          <p:cNvGrpSpPr/>
          <p:nvPr/>
        </p:nvGrpSpPr>
        <p:grpSpPr>
          <a:xfrm>
            <a:off x="2684887" y="1545533"/>
            <a:ext cx="3248692" cy="2974582"/>
            <a:chOff x="2370799" y="1999076"/>
            <a:chExt cx="3785377" cy="3465982"/>
          </a:xfrm>
        </p:grpSpPr>
        <p:grpSp>
          <p:nvGrpSpPr>
            <p:cNvPr id="232" name="Group 231"/>
            <p:cNvGrpSpPr/>
            <p:nvPr/>
          </p:nvGrpSpPr>
          <p:grpSpPr>
            <a:xfrm>
              <a:off x="2370799" y="3498362"/>
              <a:ext cx="941776" cy="1808388"/>
              <a:chOff x="-5917422" y="4250924"/>
              <a:chExt cx="1323349" cy="2384281"/>
            </a:xfrm>
          </p:grpSpPr>
          <p:sp>
            <p:nvSpPr>
              <p:cNvPr id="234" name="Flowchart: Magnetic Disk 233"/>
              <p:cNvSpPr/>
              <p:nvPr/>
            </p:nvSpPr>
            <p:spPr>
              <a:xfrm>
                <a:off x="-5915768" y="6084788"/>
                <a:ext cx="1317423" cy="550417"/>
              </a:xfrm>
              <a:prstGeom prst="flowChartMagneticDisk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24300" rtlCol="0" anchor="b" anchorCtr="0">
                <a:normAutofit/>
              </a:bodyPr>
              <a:lstStyle/>
              <a:p>
                <a:pPr algn="ctr">
                  <a:defRPr/>
                </a:pPr>
                <a:r>
                  <a:rPr lang="sk-SK" sz="810" dirty="0">
                    <a:solidFill>
                      <a:sysClr val="windowText" lastClr="000000"/>
                    </a:solidFill>
                    <a:latin typeface="Arial" panose="020B0604020202020204"/>
                  </a:rPr>
                  <a:t>...</a:t>
                </a:r>
              </a:p>
            </p:txBody>
          </p:sp>
          <p:grpSp>
            <p:nvGrpSpPr>
              <p:cNvPr id="235" name="Group 234"/>
              <p:cNvGrpSpPr/>
              <p:nvPr/>
            </p:nvGrpSpPr>
            <p:grpSpPr>
              <a:xfrm>
                <a:off x="-5917422" y="4250924"/>
                <a:ext cx="1323349" cy="1927480"/>
                <a:chOff x="-5917422" y="4250924"/>
                <a:chExt cx="1323349" cy="1927480"/>
              </a:xfrm>
            </p:grpSpPr>
            <p:sp>
              <p:nvSpPr>
                <p:cNvPr id="236" name="Flowchart: Magnetic Disk 235"/>
                <p:cNvSpPr/>
                <p:nvPr/>
              </p:nvSpPr>
              <p:spPr>
                <a:xfrm>
                  <a:off x="-5917422" y="5627987"/>
                  <a:ext cx="1317423" cy="550417"/>
                </a:xfrm>
                <a:prstGeom prst="flowChartMagneticDisk">
                  <a:avLst/>
                </a:prstGeom>
                <a:solidFill>
                  <a:schemeClr val="bg1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24300" rtlCol="0" anchor="b" anchorCtr="0">
                  <a:normAutofit/>
                </a:bodyPr>
                <a:lstStyle/>
                <a:p>
                  <a:pPr algn="ctr">
                    <a:defRPr/>
                  </a:pPr>
                  <a:r>
                    <a:rPr lang="en-US" sz="810" dirty="0" err="1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Aktu</a:t>
                  </a:r>
                  <a:r>
                    <a:rPr lang="sk-SK" sz="810" dirty="0" err="1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ál</a:t>
                  </a:r>
                  <a:r>
                    <a:rPr lang="en-US" sz="810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.</a:t>
                  </a:r>
                  <a:r>
                    <a:rPr lang="sk-SK" sz="810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 potreba</a:t>
                  </a:r>
                </a:p>
              </p:txBody>
            </p:sp>
            <p:grpSp>
              <p:nvGrpSpPr>
                <p:cNvPr id="237" name="Group 236"/>
                <p:cNvGrpSpPr/>
                <p:nvPr/>
              </p:nvGrpSpPr>
              <p:grpSpPr>
                <a:xfrm>
                  <a:off x="-5917422" y="4250924"/>
                  <a:ext cx="1323349" cy="1459360"/>
                  <a:chOff x="4195385" y="3168315"/>
                  <a:chExt cx="1193854" cy="1336438"/>
                </a:xfrm>
              </p:grpSpPr>
              <p:sp>
                <p:nvSpPr>
                  <p:cNvPr id="238" name="Flowchart: Magnetic Disk 237"/>
                  <p:cNvSpPr/>
                  <p:nvPr/>
                </p:nvSpPr>
                <p:spPr>
                  <a:xfrm>
                    <a:off x="4195385" y="4000698"/>
                    <a:ext cx="1188508" cy="504055"/>
                  </a:xfrm>
                  <a:prstGeom prst="flowChartMagneticDisk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24300" rtlCol="0" anchor="b" anchorCtr="0">
                    <a:normAutofit/>
                  </a:bodyPr>
                  <a:lstStyle/>
                  <a:p>
                    <a:pPr algn="ctr">
                      <a:defRPr/>
                    </a:pPr>
                    <a:r>
                      <a:rPr lang="sk-SK" sz="810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Sociálne siete</a:t>
                    </a:r>
                  </a:p>
                </p:txBody>
              </p:sp>
              <p:sp>
                <p:nvSpPr>
                  <p:cNvPr id="239" name="Flowchart: Magnetic Disk 238"/>
                  <p:cNvSpPr/>
                  <p:nvPr/>
                </p:nvSpPr>
                <p:spPr>
                  <a:xfrm>
                    <a:off x="4198058" y="3583157"/>
                    <a:ext cx="1188508" cy="504055"/>
                  </a:xfrm>
                  <a:prstGeom prst="flowChartMagneticDisk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24300" rtlCol="0" anchor="b" anchorCtr="0">
                    <a:normAutofit/>
                  </a:bodyPr>
                  <a:lstStyle/>
                  <a:p>
                    <a:pPr algn="ctr">
                      <a:defRPr/>
                    </a:pPr>
                    <a:r>
                      <a:rPr lang="sk-SK" sz="810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Konkurencia</a:t>
                    </a:r>
                  </a:p>
                </p:txBody>
              </p:sp>
              <p:sp>
                <p:nvSpPr>
                  <p:cNvPr id="240" name="Flowchart: Magnetic Disk 239"/>
                  <p:cNvSpPr/>
                  <p:nvPr/>
                </p:nvSpPr>
                <p:spPr>
                  <a:xfrm>
                    <a:off x="4200731" y="3168315"/>
                    <a:ext cx="1188508" cy="504055"/>
                  </a:xfrm>
                  <a:prstGeom prst="flowChartMagneticDisk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24300" rtlCol="0" anchor="b" anchorCtr="0">
                    <a:normAutofit/>
                  </a:bodyPr>
                  <a:lstStyle/>
                  <a:p>
                    <a:pPr algn="ctr">
                      <a:defRPr/>
                    </a:pPr>
                    <a:r>
                      <a:rPr lang="en-US" sz="810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Po</a:t>
                    </a:r>
                    <a:r>
                      <a:rPr lang="sk-SK" sz="810" dirty="0" err="1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časie</a:t>
                    </a:r>
                    <a:endParaRPr lang="sk-SK" sz="810" dirty="0">
                      <a:solidFill>
                        <a:sysClr val="windowText" lastClr="000000"/>
                      </a:solidFill>
                      <a:latin typeface="Arial" panose="020B0604020202020204"/>
                    </a:endParaRPr>
                  </a:p>
                </p:txBody>
              </p:sp>
            </p:grpSp>
          </p:grpSp>
        </p:grpSp>
        <p:grpSp>
          <p:nvGrpSpPr>
            <p:cNvPr id="6" name="Group 5"/>
            <p:cNvGrpSpPr/>
            <p:nvPr/>
          </p:nvGrpSpPr>
          <p:grpSpPr>
            <a:xfrm>
              <a:off x="2647943" y="1999076"/>
              <a:ext cx="3508233" cy="3465982"/>
              <a:chOff x="4380319" y="1135399"/>
              <a:chExt cx="3508233" cy="346598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850120" y="1135399"/>
                <a:ext cx="2038432" cy="3465982"/>
                <a:chOff x="5850120" y="1135399"/>
                <a:chExt cx="2038432" cy="3465982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850120" y="1912352"/>
                  <a:ext cx="2038432" cy="2689029"/>
                  <a:chOff x="5140496" y="2272392"/>
                  <a:chExt cx="2038432" cy="2689029"/>
                </a:xfrm>
              </p:grpSpPr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5301488" y="3721596"/>
                    <a:ext cx="1867600" cy="1239825"/>
                    <a:chOff x="5301488" y="3721596"/>
                    <a:chExt cx="1867600" cy="1239825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5301488" y="3721596"/>
                      <a:ext cx="1715200" cy="1087425"/>
                      <a:chOff x="5949560" y="1273324"/>
                      <a:chExt cx="1715200" cy="1087425"/>
                    </a:xfrm>
                  </p:grpSpPr>
                  <p:sp>
                    <p:nvSpPr>
                      <p:cNvPr id="29" name="Flowchart: Magnetic Disk 28"/>
                      <p:cNvSpPr/>
                      <p:nvPr/>
                    </p:nvSpPr>
                    <p:spPr>
                      <a:xfrm>
                        <a:off x="5949560" y="1273324"/>
                        <a:ext cx="648072" cy="108012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30" name="Flowchart: Magnetic Disk 29"/>
                      <p:cNvSpPr/>
                      <p:nvPr/>
                    </p:nvSpPr>
                    <p:spPr>
                      <a:xfrm>
                        <a:off x="7016688" y="1280629"/>
                        <a:ext cx="648072" cy="108012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</p:grpSp>
                <p:sp>
                  <p:nvSpPr>
                    <p:cNvPr id="27" name="Flowchart: Magnetic Disk 26"/>
                    <p:cNvSpPr/>
                    <p:nvPr/>
                  </p:nvSpPr>
                  <p:spPr>
                    <a:xfrm>
                      <a:off x="5453888" y="3873996"/>
                      <a:ext cx="648072" cy="108012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sk-SK" sz="945" dirty="0">
                          <a:solidFill>
                            <a:sysClr val="windowText" lastClr="000000"/>
                          </a:solidFill>
                          <a:latin typeface="Arial" panose="020B0604020202020204"/>
                        </a:rPr>
                        <a:t>DATA</a:t>
                      </a:r>
                    </a:p>
                  </p:txBody>
                </p:sp>
                <p:sp>
                  <p:nvSpPr>
                    <p:cNvPr id="28" name="Flowchart: Magnetic Disk 27"/>
                    <p:cNvSpPr/>
                    <p:nvPr/>
                  </p:nvSpPr>
                  <p:spPr>
                    <a:xfrm>
                      <a:off x="6521016" y="3881301"/>
                      <a:ext cx="648072" cy="1080120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sk-SK" sz="945" dirty="0">
                          <a:solidFill>
                            <a:sysClr val="windowText" lastClr="000000"/>
                          </a:solidFill>
                          <a:latin typeface="Arial" panose="020B0604020202020204"/>
                        </a:rPr>
                        <a:t>DATA</a:t>
                      </a:r>
                    </a:p>
                  </p:txBody>
                </p:sp>
              </p:grp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5140496" y="2697508"/>
                    <a:ext cx="2038432" cy="736056"/>
                    <a:chOff x="5140496" y="2833140"/>
                    <a:chExt cx="2038432" cy="736056"/>
                  </a:xfrm>
                </p:grpSpPr>
                <p:sp>
                  <p:nvSpPr>
                    <p:cNvPr id="24" name="Cloud 23"/>
                    <p:cNvSpPr/>
                    <p:nvPr/>
                  </p:nvSpPr>
                  <p:spPr>
                    <a:xfrm>
                      <a:off x="5140496" y="2833140"/>
                      <a:ext cx="966652" cy="721920"/>
                    </a:xfrm>
                    <a:prstGeom prst="cloud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sk-SK" sz="945" dirty="0">
                          <a:solidFill>
                            <a:sysClr val="windowText" lastClr="000000"/>
                          </a:solidFill>
                          <a:latin typeface="Arial" panose="020B0604020202020204"/>
                        </a:rPr>
                        <a:t>BE1</a:t>
                      </a:r>
                    </a:p>
                  </p:txBody>
                </p:sp>
                <p:sp>
                  <p:nvSpPr>
                    <p:cNvPr id="25" name="Cloud 24"/>
                    <p:cNvSpPr/>
                    <p:nvPr/>
                  </p:nvSpPr>
                  <p:spPr>
                    <a:xfrm>
                      <a:off x="6193348" y="2833140"/>
                      <a:ext cx="985580" cy="736056"/>
                    </a:xfrm>
                    <a:prstGeom prst="cloud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sk-SK" sz="945" dirty="0">
                          <a:solidFill>
                            <a:sysClr val="windowText" lastClr="000000"/>
                          </a:solidFill>
                          <a:latin typeface="Arial" panose="020B0604020202020204"/>
                        </a:rPr>
                        <a:t>BE2</a:t>
                      </a:r>
                      <a:endParaRPr lang="sk-SK" sz="1215" dirty="0">
                        <a:solidFill>
                          <a:sysClr val="windowText" lastClr="000000"/>
                        </a:solidFill>
                        <a:latin typeface="Arial" panose="020B0604020202020204"/>
                      </a:endParaRPr>
                    </a:p>
                  </p:txBody>
                </p:sp>
              </p:grpSp>
              <p:cxnSp>
                <p:nvCxnSpPr>
                  <p:cNvPr id="20" name="Straight Arrow Connector 19"/>
                  <p:cNvCxnSpPr>
                    <a:stCxn id="24" idx="3"/>
                  </p:cNvCxnSpPr>
                  <p:nvPr/>
                </p:nvCxnSpPr>
                <p:spPr>
                  <a:xfrm flipV="1">
                    <a:off x="5623822" y="2377326"/>
                    <a:ext cx="154102" cy="361458"/>
                  </a:xfrm>
                  <a:prstGeom prst="straightConnector1">
                    <a:avLst/>
                  </a:prstGeom>
                  <a:ln w="34925" cmpd="dbl"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/>
                  <p:cNvCxnSpPr>
                    <a:stCxn id="25" idx="3"/>
                  </p:cNvCxnSpPr>
                  <p:nvPr/>
                </p:nvCxnSpPr>
                <p:spPr>
                  <a:xfrm flipH="1" flipV="1">
                    <a:off x="6368616" y="2272392"/>
                    <a:ext cx="317522" cy="467201"/>
                  </a:xfrm>
                  <a:prstGeom prst="straightConnector1">
                    <a:avLst/>
                  </a:prstGeom>
                  <a:ln w="34925" cmpd="dbl"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>
                    <a:stCxn id="29" idx="1"/>
                    <a:endCxn id="24" idx="1"/>
                  </p:cNvCxnSpPr>
                  <p:nvPr/>
                </p:nvCxnSpPr>
                <p:spPr>
                  <a:xfrm flipH="1" flipV="1">
                    <a:off x="5623822" y="3418659"/>
                    <a:ext cx="1702" cy="302937"/>
                  </a:xfrm>
                  <a:prstGeom prst="straightConnector1">
                    <a:avLst/>
                  </a:prstGeom>
                  <a:ln w="34925" cmpd="dbl"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/>
                  <p:cNvCxnSpPr>
                    <a:stCxn id="30" idx="1"/>
                    <a:endCxn id="25" idx="1"/>
                  </p:cNvCxnSpPr>
                  <p:nvPr/>
                </p:nvCxnSpPr>
                <p:spPr>
                  <a:xfrm flipH="1" flipV="1">
                    <a:off x="6686138" y="3432780"/>
                    <a:ext cx="6514" cy="296121"/>
                  </a:xfrm>
                  <a:prstGeom prst="straightConnector1">
                    <a:avLst/>
                  </a:prstGeom>
                  <a:ln w="34925" cmpd="dbl"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Flowchart: Multidocument 16"/>
                <p:cNvSpPr/>
                <p:nvPr/>
              </p:nvSpPr>
              <p:spPr>
                <a:xfrm>
                  <a:off x="6266004" y="1135399"/>
                  <a:ext cx="1273936" cy="881887"/>
                </a:xfrm>
                <a:prstGeom prst="flowChartMultidocumen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1215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FE</a:t>
                  </a: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4380319" y="1166762"/>
                <a:ext cx="1525716" cy="1235145"/>
                <a:chOff x="4569348" y="899306"/>
                <a:chExt cx="1525716" cy="1235145"/>
              </a:xfrm>
            </p:grpSpPr>
            <p:sp>
              <p:nvSpPr>
                <p:cNvPr id="13" name="Flowchart: Magnetic Disk 12"/>
                <p:cNvSpPr/>
                <p:nvPr/>
              </p:nvSpPr>
              <p:spPr>
                <a:xfrm>
                  <a:off x="4569348" y="1200860"/>
                  <a:ext cx="617562" cy="738293"/>
                </a:xfrm>
                <a:prstGeom prst="flowChartMagneticDisk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sk-SK" sz="810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DWH</a:t>
                  </a:r>
                </a:p>
              </p:txBody>
            </p:sp>
            <p:sp>
              <p:nvSpPr>
                <p:cNvPr id="14" name="Vertical Scroll 13"/>
                <p:cNvSpPr/>
                <p:nvPr/>
              </p:nvSpPr>
              <p:spPr>
                <a:xfrm rot="10800000" flipV="1">
                  <a:off x="5050947" y="899306"/>
                  <a:ext cx="1008112" cy="659485"/>
                </a:xfrm>
                <a:prstGeom prst="verticalScroll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>
                    <a:defRPr/>
                  </a:pPr>
                  <a:r>
                    <a:rPr lang="en-US" sz="810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MKT </a:t>
                  </a:r>
                </a:p>
                <a:p>
                  <a:pPr algn="ctr">
                    <a:defRPr/>
                  </a:pPr>
                  <a:r>
                    <a:rPr lang="en-US" sz="810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research</a:t>
                  </a:r>
                  <a:endParaRPr lang="sk-SK" sz="540" dirty="0">
                    <a:solidFill>
                      <a:sysClr val="windowText" lastClr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5" name="Cloud 14"/>
                <p:cNvSpPr/>
                <p:nvPr/>
              </p:nvSpPr>
              <p:spPr>
                <a:xfrm>
                  <a:off x="5014944" y="1430347"/>
                  <a:ext cx="1080120" cy="704104"/>
                </a:xfrm>
                <a:prstGeom prst="cloud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>
                    <a:defRPr/>
                  </a:pPr>
                  <a:r>
                    <a:rPr lang="en-US" sz="810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Analytics</a:t>
                  </a:r>
                  <a:endParaRPr lang="sk-SK" sz="405" dirty="0">
                    <a:solidFill>
                      <a:sysClr val="windowText" lastClr="000000"/>
                    </a:solidFill>
                    <a:latin typeface="Arial" panose="020B0604020202020204"/>
                  </a:endParaRPr>
                </a:p>
              </p:txBody>
            </p:sp>
          </p:grpSp>
        </p:grpSp>
      </p:grpSp>
      <p:pic>
        <p:nvPicPr>
          <p:cNvPr id="185" name="Picture 12" descr="Výsledok vyhľadávania obrázkov pre dopyt what is big data volu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30" y="2930814"/>
            <a:ext cx="1971549" cy="1791645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3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 243"/>
          <p:cNvGrpSpPr/>
          <p:nvPr/>
        </p:nvGrpSpPr>
        <p:grpSpPr>
          <a:xfrm>
            <a:off x="5084408" y="2270244"/>
            <a:ext cx="3712508" cy="2154810"/>
            <a:chOff x="4787153" y="2150688"/>
            <a:chExt cx="5500015" cy="3192312"/>
          </a:xfrm>
        </p:grpSpPr>
        <p:pic>
          <p:nvPicPr>
            <p:cNvPr id="2052" name="Picture 4" descr="Výsledok vyhľadávania obrázkov pre dopyt data scienti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352" y="2150688"/>
              <a:ext cx="3378816" cy="227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5" name="Group 224"/>
            <p:cNvGrpSpPr/>
            <p:nvPr/>
          </p:nvGrpSpPr>
          <p:grpSpPr>
            <a:xfrm>
              <a:off x="5599102" y="4238400"/>
              <a:ext cx="2173345" cy="1104600"/>
              <a:chOff x="7088000" y="3958407"/>
              <a:chExt cx="2173345" cy="1104600"/>
            </a:xfrm>
          </p:grpSpPr>
          <p:pic>
            <p:nvPicPr>
              <p:cNvPr id="1032" name="Picture 8" descr="Výsledok vyhľadávania obrázkov pre dopyt tableau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8000" y="3958407"/>
                <a:ext cx="2173345" cy="455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https://www.saimgs.com/imglib/products/logos-big/logo_5845_big.png?v=57a1071808d1976c67b6d2cea1d82d9a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5767" y="4431499"/>
                <a:ext cx="1000774" cy="491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https://www.saimgs.com/imglib/products/logos-hd/logo_23530_hd.png?v=2987e50fc43445a4d813f4573146e74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0339" y="4422511"/>
                <a:ext cx="640496" cy="640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0" name="TextBox 239"/>
            <p:cNvSpPr txBox="1"/>
            <p:nvPr/>
          </p:nvSpPr>
          <p:spPr>
            <a:xfrm>
              <a:off x="5673111" y="3361243"/>
              <a:ext cx="1310150" cy="991595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pPr algn="ctr">
                <a:defRPr/>
              </a:pPr>
              <a:r>
                <a:rPr lang="sk-SK" sz="1620" b="1" dirty="0" err="1">
                  <a:solidFill>
                    <a:srgbClr val="DF5045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  <a:endParaRPr lang="sk-SK" sz="1620" b="1" dirty="0">
                <a:solidFill>
                  <a:srgbClr val="DF5045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defRPr/>
              </a:pPr>
              <a:r>
                <a:rPr lang="sk-SK" sz="1620" b="1" dirty="0" err="1">
                  <a:solidFill>
                    <a:srgbClr val="DF5045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Scientist</a:t>
              </a:r>
              <a:endParaRPr lang="sk-SK" sz="1620" b="1" dirty="0">
                <a:solidFill>
                  <a:srgbClr val="DF5045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Freeform 242"/>
            <p:cNvSpPr/>
            <p:nvPr/>
          </p:nvSpPr>
          <p:spPr>
            <a:xfrm>
              <a:off x="4787153" y="3597089"/>
              <a:ext cx="890411" cy="1035424"/>
            </a:xfrm>
            <a:custGeom>
              <a:avLst/>
              <a:gdLst>
                <a:gd name="connsiteX0" fmla="*/ 0 w 605118"/>
                <a:gd name="connsiteY0" fmla="*/ 0 h 1035424"/>
                <a:gd name="connsiteX1" fmla="*/ 201706 w 605118"/>
                <a:gd name="connsiteY1" fmla="*/ 833718 h 1035424"/>
                <a:gd name="connsiteX2" fmla="*/ 605118 w 605118"/>
                <a:gd name="connsiteY2" fmla="*/ 1035424 h 103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8" h="1035424">
                  <a:moveTo>
                    <a:pt x="0" y="0"/>
                  </a:moveTo>
                  <a:cubicBezTo>
                    <a:pt x="50426" y="330573"/>
                    <a:pt x="100853" y="661147"/>
                    <a:pt x="201706" y="833718"/>
                  </a:cubicBezTo>
                  <a:cubicBezTo>
                    <a:pt x="302559" y="1006289"/>
                    <a:pt x="453838" y="1020856"/>
                    <a:pt x="605118" y="1035424"/>
                  </a:cubicBezTo>
                </a:path>
              </a:pathLst>
            </a:custGeom>
            <a:noFill/>
            <a:ln w="34925">
              <a:solidFill>
                <a:schemeClr val="accent5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215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747356C5-561A-452B-AB0E-A73074A0FE95}"/>
              </a:ext>
            </a:extLst>
          </p:cNvPr>
          <p:cNvGrpSpPr/>
          <p:nvPr/>
        </p:nvGrpSpPr>
        <p:grpSpPr>
          <a:xfrm>
            <a:off x="2047281" y="2210660"/>
            <a:ext cx="3103414" cy="2369612"/>
            <a:chOff x="2370799" y="1434553"/>
            <a:chExt cx="5945617" cy="4539776"/>
          </a:xfrm>
        </p:grpSpPr>
        <p:grpSp>
          <p:nvGrpSpPr>
            <p:cNvPr id="37" name="Group 242">
              <a:extLst>
                <a:ext uri="{FF2B5EF4-FFF2-40B4-BE49-F238E27FC236}">
                  <a16:creationId xmlns:a16="http://schemas.microsoft.com/office/drawing/2014/main" id="{74A1880C-77DC-406C-B021-4B273CEDE7D6}"/>
                </a:ext>
              </a:extLst>
            </p:cNvPr>
            <p:cNvGrpSpPr/>
            <p:nvPr/>
          </p:nvGrpSpPr>
          <p:grpSpPr>
            <a:xfrm>
              <a:off x="2954241" y="1434553"/>
              <a:ext cx="5362175" cy="4539776"/>
              <a:chOff x="2954241" y="1434553"/>
              <a:chExt cx="5362175" cy="4539776"/>
            </a:xfrm>
          </p:grpSpPr>
          <p:grpSp>
            <p:nvGrpSpPr>
              <p:cNvPr id="80" name="Group 111">
                <a:extLst>
                  <a:ext uri="{FF2B5EF4-FFF2-40B4-BE49-F238E27FC236}">
                    <a16:creationId xmlns:a16="http://schemas.microsoft.com/office/drawing/2014/main" id="{18479A87-F902-4F62-80E7-16A8623093C2}"/>
                  </a:ext>
                </a:extLst>
              </p:cNvPr>
              <p:cNvGrpSpPr/>
              <p:nvPr/>
            </p:nvGrpSpPr>
            <p:grpSpPr>
              <a:xfrm>
                <a:off x="3644312" y="1434553"/>
                <a:ext cx="4672104" cy="3470186"/>
                <a:chOff x="2640470" y="863053"/>
                <a:chExt cx="4672104" cy="3470186"/>
              </a:xfrm>
            </p:grpSpPr>
            <p:grpSp>
              <p:nvGrpSpPr>
                <p:cNvPr id="82" name="Group 100">
                  <a:extLst>
                    <a:ext uri="{FF2B5EF4-FFF2-40B4-BE49-F238E27FC236}">
                      <a16:creationId xmlns:a16="http://schemas.microsoft.com/office/drawing/2014/main" id="{82AEE34A-4745-4825-99C3-81FE4DC15B83}"/>
                    </a:ext>
                  </a:extLst>
                </p:cNvPr>
                <p:cNvGrpSpPr/>
                <p:nvPr/>
              </p:nvGrpSpPr>
              <p:grpSpPr>
                <a:xfrm>
                  <a:off x="5436096" y="1468672"/>
                  <a:ext cx="1876478" cy="1386906"/>
                  <a:chOff x="4990253" y="1906538"/>
                  <a:chExt cx="1876478" cy="1386906"/>
                </a:xfrm>
              </p:grpSpPr>
              <p:sp>
                <p:nvSpPr>
                  <p:cNvPr id="87" name="Rounded Rectangle 99">
                    <a:extLst>
                      <a:ext uri="{FF2B5EF4-FFF2-40B4-BE49-F238E27FC236}">
                        <a16:creationId xmlns:a16="http://schemas.microsoft.com/office/drawing/2014/main" id="{EBD47402-54B5-4164-8A27-AA8BED6DC43F}"/>
                      </a:ext>
                    </a:extLst>
                  </p:cNvPr>
                  <p:cNvSpPr/>
                  <p:nvPr/>
                </p:nvSpPr>
                <p:spPr>
                  <a:xfrm>
                    <a:off x="4990253" y="1906538"/>
                    <a:ext cx="1876478" cy="1386906"/>
                  </a:xfrm>
                  <a:prstGeom prst="round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t" anchorCtr="0"/>
                  <a:lstStyle/>
                  <a:p>
                    <a:pPr algn="ctr">
                      <a:defRPr/>
                    </a:pPr>
                    <a:r>
                      <a:rPr lang="sk-SK" sz="810" dirty="0" err="1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Data</a:t>
                    </a:r>
                    <a:r>
                      <a:rPr lang="sk-SK" sz="810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 </a:t>
                    </a:r>
                    <a:r>
                      <a:rPr lang="sk-SK" sz="810" dirty="0" err="1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lake</a:t>
                    </a:r>
                    <a:endParaRPr lang="sk-SK" sz="810" dirty="0">
                      <a:solidFill>
                        <a:sysClr val="windowText" lastClr="000000"/>
                      </a:solidFill>
                      <a:latin typeface="Arial" panose="020B0604020202020204"/>
                    </a:endParaRPr>
                  </a:p>
                </p:txBody>
              </p:sp>
              <p:grpSp>
                <p:nvGrpSpPr>
                  <p:cNvPr id="88" name="Group 98">
                    <a:extLst>
                      <a:ext uri="{FF2B5EF4-FFF2-40B4-BE49-F238E27FC236}">
                        <a16:creationId xmlns:a16="http://schemas.microsoft.com/office/drawing/2014/main" id="{B3933BB4-4087-4B47-9497-FEAA35A360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4611" y="2359262"/>
                    <a:ext cx="1380381" cy="817240"/>
                    <a:chOff x="5224611" y="2359262"/>
                    <a:chExt cx="1380381" cy="817240"/>
                  </a:xfrm>
                </p:grpSpPr>
                <p:grpSp>
                  <p:nvGrpSpPr>
                    <p:cNvPr id="89" name="Group 82">
                      <a:extLst>
                        <a:ext uri="{FF2B5EF4-FFF2-40B4-BE49-F238E27FC236}">
                          <a16:creationId xmlns:a16="http://schemas.microsoft.com/office/drawing/2014/main" id="{FB0A9982-E919-4994-8C1E-20F1E35AF9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31768" y="2359262"/>
                      <a:ext cx="673224" cy="817240"/>
                      <a:chOff x="5931768" y="2359262"/>
                      <a:chExt cx="673224" cy="817240"/>
                    </a:xfrm>
                  </p:grpSpPr>
                  <p:sp>
                    <p:nvSpPr>
                      <p:cNvPr id="105" name="Flowchart: Magnetic Disk 50">
                        <a:extLst>
                          <a:ext uri="{FF2B5EF4-FFF2-40B4-BE49-F238E27FC236}">
                            <a16:creationId xmlns:a16="http://schemas.microsoft.com/office/drawing/2014/main" id="{E25D5F69-4E53-4EB2-B9D0-2A064B2D57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31768" y="2359262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106" name="Flowchart: Magnetic Disk 51">
                        <a:extLst>
                          <a:ext uri="{FF2B5EF4-FFF2-40B4-BE49-F238E27FC236}">
                            <a16:creationId xmlns:a16="http://schemas.microsoft.com/office/drawing/2014/main" id="{07F5D601-A085-44C2-91D3-5959989C26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4168" y="2511662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107" name="Flowchart: Magnetic Disk 52">
                        <a:extLst>
                          <a:ext uri="{FF2B5EF4-FFF2-40B4-BE49-F238E27FC236}">
                            <a16:creationId xmlns:a16="http://schemas.microsoft.com/office/drawing/2014/main" id="{FED40A04-2E2C-4F79-B6F7-A06EA105E6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6568" y="2664062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108" name="Flowchart: Magnetic Disk 53">
                        <a:extLst>
                          <a:ext uri="{FF2B5EF4-FFF2-40B4-BE49-F238E27FC236}">
                            <a16:creationId xmlns:a16="http://schemas.microsoft.com/office/drawing/2014/main" id="{CA7F4EC9-776C-4E22-A3BC-3ECD7C550A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968" y="2816462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</p:grpSp>
                <p:grpSp>
                  <p:nvGrpSpPr>
                    <p:cNvPr id="90" name="Group 87">
                      <a:extLst>
                        <a:ext uri="{FF2B5EF4-FFF2-40B4-BE49-F238E27FC236}">
                          <a16:creationId xmlns:a16="http://schemas.microsoft.com/office/drawing/2014/main" id="{0BAEEE12-CE1C-4108-9366-D811F70166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03168" y="2359262"/>
                      <a:ext cx="673224" cy="817240"/>
                      <a:chOff x="5652120" y="2329485"/>
                      <a:chExt cx="673224" cy="817240"/>
                    </a:xfrm>
                  </p:grpSpPr>
                  <p:sp>
                    <p:nvSpPr>
                      <p:cNvPr id="101" name="Flowchart: Magnetic Disk 83">
                        <a:extLst>
                          <a:ext uri="{FF2B5EF4-FFF2-40B4-BE49-F238E27FC236}">
                            <a16:creationId xmlns:a16="http://schemas.microsoft.com/office/drawing/2014/main" id="{9663D393-E0F6-416C-862A-2B4AACB453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52120" y="23294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102" name="Flowchart: Magnetic Disk 84">
                        <a:extLst>
                          <a:ext uri="{FF2B5EF4-FFF2-40B4-BE49-F238E27FC236}">
                            <a16:creationId xmlns:a16="http://schemas.microsoft.com/office/drawing/2014/main" id="{3334C51F-788E-4473-8199-0BF9EAFC9A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04520" y="24818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103" name="Flowchart: Magnetic Disk 85">
                        <a:extLst>
                          <a:ext uri="{FF2B5EF4-FFF2-40B4-BE49-F238E27FC236}">
                            <a16:creationId xmlns:a16="http://schemas.microsoft.com/office/drawing/2014/main" id="{18563D64-0B5D-4FBD-AF7F-C1E8F6E17A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56920" y="26342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104" name="Flowchart: Magnetic Disk 86">
                        <a:extLst>
                          <a:ext uri="{FF2B5EF4-FFF2-40B4-BE49-F238E27FC236}">
                            <a16:creationId xmlns:a16="http://schemas.microsoft.com/office/drawing/2014/main" id="{D1EB5DA3-1913-455E-B899-00AED9C63C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9320" y="27866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</p:grpSp>
                <p:grpSp>
                  <p:nvGrpSpPr>
                    <p:cNvPr id="91" name="Group 92">
                      <a:extLst>
                        <a:ext uri="{FF2B5EF4-FFF2-40B4-BE49-F238E27FC236}">
                          <a16:creationId xmlns:a16="http://schemas.microsoft.com/office/drawing/2014/main" id="{0A9586CF-7C5B-4888-93C8-FD1F588349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62736" y="2359262"/>
                      <a:ext cx="673224" cy="817240"/>
                      <a:chOff x="5652120" y="2329485"/>
                      <a:chExt cx="673224" cy="817240"/>
                    </a:xfrm>
                  </p:grpSpPr>
                  <p:sp>
                    <p:nvSpPr>
                      <p:cNvPr id="97" name="Flowchart: Magnetic Disk 88">
                        <a:extLst>
                          <a:ext uri="{FF2B5EF4-FFF2-40B4-BE49-F238E27FC236}">
                            <a16:creationId xmlns:a16="http://schemas.microsoft.com/office/drawing/2014/main" id="{A3FCB189-016B-4323-B4EE-B80A9CF346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52120" y="23294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98" name="Flowchart: Magnetic Disk 89">
                        <a:extLst>
                          <a:ext uri="{FF2B5EF4-FFF2-40B4-BE49-F238E27FC236}">
                            <a16:creationId xmlns:a16="http://schemas.microsoft.com/office/drawing/2014/main" id="{A5C93550-31E1-414A-8290-F6FE1BD720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04520" y="24818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99" name="Flowchart: Magnetic Disk 90">
                        <a:extLst>
                          <a:ext uri="{FF2B5EF4-FFF2-40B4-BE49-F238E27FC236}">
                            <a16:creationId xmlns:a16="http://schemas.microsoft.com/office/drawing/2014/main" id="{0E264839-C9EA-49C2-9A80-4DFE6B6E28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56920" y="26342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100" name="Flowchart: Magnetic Disk 91">
                        <a:extLst>
                          <a:ext uri="{FF2B5EF4-FFF2-40B4-BE49-F238E27FC236}">
                            <a16:creationId xmlns:a16="http://schemas.microsoft.com/office/drawing/2014/main" id="{1807545B-86DC-412D-B8A5-391E156995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9320" y="27866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</p:grpSp>
                <p:grpSp>
                  <p:nvGrpSpPr>
                    <p:cNvPr id="92" name="Group 97">
                      <a:extLst>
                        <a:ext uri="{FF2B5EF4-FFF2-40B4-BE49-F238E27FC236}">
                          <a16:creationId xmlns:a16="http://schemas.microsoft.com/office/drawing/2014/main" id="{060E8C0E-BA34-440A-A58C-E5ADC162BF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24611" y="2359262"/>
                      <a:ext cx="673224" cy="817240"/>
                      <a:chOff x="5652120" y="2329485"/>
                      <a:chExt cx="673224" cy="817240"/>
                    </a:xfrm>
                  </p:grpSpPr>
                  <p:sp>
                    <p:nvSpPr>
                      <p:cNvPr id="93" name="Flowchart: Magnetic Disk 93">
                        <a:extLst>
                          <a:ext uri="{FF2B5EF4-FFF2-40B4-BE49-F238E27FC236}">
                            <a16:creationId xmlns:a16="http://schemas.microsoft.com/office/drawing/2014/main" id="{DBDC1629-6F1C-4034-8558-DD755D87C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52120" y="23294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94" name="Flowchart: Magnetic Disk 94">
                        <a:extLst>
                          <a:ext uri="{FF2B5EF4-FFF2-40B4-BE49-F238E27FC236}">
                            <a16:creationId xmlns:a16="http://schemas.microsoft.com/office/drawing/2014/main" id="{804FC55F-1680-4EDE-B287-C5670D3760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04520" y="24818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95" name="Flowchart: Magnetic Disk 95">
                        <a:extLst>
                          <a:ext uri="{FF2B5EF4-FFF2-40B4-BE49-F238E27FC236}">
                            <a16:creationId xmlns:a16="http://schemas.microsoft.com/office/drawing/2014/main" id="{75E59E3E-E3B5-4791-B0AA-19E9C1938F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56920" y="26342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96" name="Flowchart: Magnetic Disk 96">
                        <a:extLst>
                          <a:ext uri="{FF2B5EF4-FFF2-40B4-BE49-F238E27FC236}">
                            <a16:creationId xmlns:a16="http://schemas.microsoft.com/office/drawing/2014/main" id="{3BE385A2-CE4F-4904-9A48-76E9980C0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9320" y="2786685"/>
                        <a:ext cx="216024" cy="36004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sk-SK" sz="1215">
                          <a:solidFill>
                            <a:prstClr val="white"/>
                          </a:solidFill>
                          <a:latin typeface="Arial" panose="020B0604020202020204"/>
                        </a:endParaRPr>
                      </a:p>
                    </p:txBody>
                  </p:sp>
                </p:grpSp>
              </p:grpSp>
            </p:grpSp>
            <p:sp>
              <p:nvSpPr>
                <p:cNvPr id="83" name="Freeform 107">
                  <a:extLst>
                    <a:ext uri="{FF2B5EF4-FFF2-40B4-BE49-F238E27FC236}">
                      <a16:creationId xmlns:a16="http://schemas.microsoft.com/office/drawing/2014/main" id="{94B888CA-6C68-43E5-9F26-6DBCDDE9DFFD}"/>
                    </a:ext>
                  </a:extLst>
                </p:cNvPr>
                <p:cNvSpPr/>
                <p:nvPr/>
              </p:nvSpPr>
              <p:spPr>
                <a:xfrm>
                  <a:off x="4666057" y="2131988"/>
                  <a:ext cx="772717" cy="68324"/>
                </a:xfrm>
                <a:custGeom>
                  <a:avLst/>
                  <a:gdLst>
                    <a:gd name="connsiteX0" fmla="*/ 0 w 1143000"/>
                    <a:gd name="connsiteY0" fmla="*/ 0 h 104812"/>
                    <a:gd name="connsiteX1" fmla="*/ 581025 w 1143000"/>
                    <a:gd name="connsiteY1" fmla="*/ 104775 h 104812"/>
                    <a:gd name="connsiteX2" fmla="*/ 1143000 w 1143000"/>
                    <a:gd name="connsiteY2" fmla="*/ 9525 h 10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3000" h="104812">
                      <a:moveTo>
                        <a:pt x="0" y="0"/>
                      </a:moveTo>
                      <a:cubicBezTo>
                        <a:pt x="195262" y="51594"/>
                        <a:pt x="390525" y="103188"/>
                        <a:pt x="581025" y="104775"/>
                      </a:cubicBezTo>
                      <a:cubicBezTo>
                        <a:pt x="771525" y="106362"/>
                        <a:pt x="957262" y="57943"/>
                        <a:pt x="1143000" y="9525"/>
                      </a:cubicBezTo>
                    </a:path>
                  </a:pathLst>
                </a:custGeom>
                <a:noFill/>
                <a:ln>
                  <a:solidFill>
                    <a:srgbClr val="92D05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sk-SK" sz="1215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4" name="Freeform 108">
                  <a:extLst>
                    <a:ext uri="{FF2B5EF4-FFF2-40B4-BE49-F238E27FC236}">
                      <a16:creationId xmlns:a16="http://schemas.microsoft.com/office/drawing/2014/main" id="{E3A2E8B1-7979-4AAA-9C6E-A0BB1C27E874}"/>
                    </a:ext>
                  </a:extLst>
                </p:cNvPr>
                <p:cNvSpPr/>
                <p:nvPr/>
              </p:nvSpPr>
              <p:spPr>
                <a:xfrm>
                  <a:off x="5064272" y="2855292"/>
                  <a:ext cx="1037002" cy="407144"/>
                </a:xfrm>
                <a:custGeom>
                  <a:avLst/>
                  <a:gdLst>
                    <a:gd name="connsiteX0" fmla="*/ 0 w 1447800"/>
                    <a:gd name="connsiteY0" fmla="*/ 447675 h 624011"/>
                    <a:gd name="connsiteX1" fmla="*/ 847725 w 1447800"/>
                    <a:gd name="connsiteY1" fmla="*/ 600075 h 624011"/>
                    <a:gd name="connsiteX2" fmla="*/ 1447800 w 1447800"/>
                    <a:gd name="connsiteY2" fmla="*/ 0 h 624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7800" h="624011">
                      <a:moveTo>
                        <a:pt x="0" y="447675"/>
                      </a:moveTo>
                      <a:cubicBezTo>
                        <a:pt x="303212" y="561181"/>
                        <a:pt x="606425" y="674687"/>
                        <a:pt x="847725" y="600075"/>
                      </a:cubicBezTo>
                      <a:cubicBezTo>
                        <a:pt x="1089025" y="525463"/>
                        <a:pt x="1268412" y="262731"/>
                        <a:pt x="1447800" y="0"/>
                      </a:cubicBezTo>
                    </a:path>
                  </a:pathLst>
                </a:custGeom>
                <a:noFill/>
                <a:ln>
                  <a:solidFill>
                    <a:srgbClr val="92D05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sk-SK" sz="1215" dirty="0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5" name="Freeform 109">
                  <a:extLst>
                    <a:ext uri="{FF2B5EF4-FFF2-40B4-BE49-F238E27FC236}">
                      <a16:creationId xmlns:a16="http://schemas.microsoft.com/office/drawing/2014/main" id="{0F24BF04-B965-4488-861D-EEA49835D898}"/>
                    </a:ext>
                  </a:extLst>
                </p:cNvPr>
                <p:cNvSpPr/>
                <p:nvPr/>
              </p:nvSpPr>
              <p:spPr>
                <a:xfrm>
                  <a:off x="5171259" y="2855292"/>
                  <a:ext cx="1313672" cy="1477947"/>
                </a:xfrm>
                <a:custGeom>
                  <a:avLst/>
                  <a:gdLst>
                    <a:gd name="connsiteX0" fmla="*/ 0 w 1704314"/>
                    <a:gd name="connsiteY0" fmla="*/ 1733550 h 1733550"/>
                    <a:gd name="connsiteX1" fmla="*/ 1476375 w 1704314"/>
                    <a:gd name="connsiteY1" fmla="*/ 1162050 h 1733550"/>
                    <a:gd name="connsiteX2" fmla="*/ 1657350 w 1704314"/>
                    <a:gd name="connsiteY2" fmla="*/ 0 h 1733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04314" h="1733550">
                      <a:moveTo>
                        <a:pt x="0" y="1733550"/>
                      </a:moveTo>
                      <a:cubicBezTo>
                        <a:pt x="600075" y="1592262"/>
                        <a:pt x="1200150" y="1450975"/>
                        <a:pt x="1476375" y="1162050"/>
                      </a:cubicBezTo>
                      <a:cubicBezTo>
                        <a:pt x="1752600" y="873125"/>
                        <a:pt x="1728787" y="331787"/>
                        <a:pt x="1657350" y="0"/>
                      </a:cubicBezTo>
                    </a:path>
                  </a:pathLst>
                </a:custGeom>
                <a:noFill/>
                <a:ln>
                  <a:solidFill>
                    <a:srgbClr val="92D05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sk-SK" sz="1215" dirty="0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6" name="Freeform 110">
                  <a:extLst>
                    <a:ext uri="{FF2B5EF4-FFF2-40B4-BE49-F238E27FC236}">
                      <a16:creationId xmlns:a16="http://schemas.microsoft.com/office/drawing/2014/main" id="{2CAE2248-C944-41FF-913F-1A443A3B276D}"/>
                    </a:ext>
                  </a:extLst>
                </p:cNvPr>
                <p:cNvSpPr/>
                <p:nvPr/>
              </p:nvSpPr>
              <p:spPr>
                <a:xfrm>
                  <a:off x="2640470" y="863053"/>
                  <a:ext cx="3575586" cy="611268"/>
                </a:xfrm>
                <a:custGeom>
                  <a:avLst/>
                  <a:gdLst>
                    <a:gd name="connsiteX0" fmla="*/ 0 w 4524375"/>
                    <a:gd name="connsiteY0" fmla="*/ 546647 h 584747"/>
                    <a:gd name="connsiteX1" fmla="*/ 1638300 w 4524375"/>
                    <a:gd name="connsiteY1" fmla="*/ 3722 h 584747"/>
                    <a:gd name="connsiteX2" fmla="*/ 4524375 w 4524375"/>
                    <a:gd name="connsiteY2" fmla="*/ 584747 h 58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24375" h="584747">
                      <a:moveTo>
                        <a:pt x="0" y="546647"/>
                      </a:moveTo>
                      <a:cubicBezTo>
                        <a:pt x="442119" y="272009"/>
                        <a:pt x="884238" y="-2628"/>
                        <a:pt x="1638300" y="3722"/>
                      </a:cubicBezTo>
                      <a:cubicBezTo>
                        <a:pt x="2392362" y="10072"/>
                        <a:pt x="4373563" y="-105816"/>
                        <a:pt x="4524375" y="584747"/>
                      </a:cubicBezTo>
                    </a:path>
                  </a:pathLst>
                </a:custGeom>
                <a:noFill/>
                <a:ln>
                  <a:solidFill>
                    <a:srgbClr val="92D05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sk-SK" sz="1215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</p:grpSp>
          <p:sp>
            <p:nvSpPr>
              <p:cNvPr id="81" name="Freeform 3">
                <a:extLst>
                  <a:ext uri="{FF2B5EF4-FFF2-40B4-BE49-F238E27FC236}">
                    <a16:creationId xmlns:a16="http://schemas.microsoft.com/office/drawing/2014/main" id="{F34A014F-C4D4-4295-8331-4EE0355AE7AD}"/>
                  </a:ext>
                </a:extLst>
              </p:cNvPr>
              <p:cNvSpPr/>
              <p:nvPr/>
            </p:nvSpPr>
            <p:spPr>
              <a:xfrm>
                <a:off x="2954241" y="3434525"/>
                <a:ext cx="4884411" cy="2539804"/>
              </a:xfrm>
              <a:custGeom>
                <a:avLst/>
                <a:gdLst>
                  <a:gd name="connsiteX0" fmla="*/ 0 w 4895070"/>
                  <a:gd name="connsiteY0" fmla="*/ 2098963 h 2811252"/>
                  <a:gd name="connsiteX1" fmla="*/ 1859972 w 4895070"/>
                  <a:gd name="connsiteY1" fmla="*/ 2805545 h 2811252"/>
                  <a:gd name="connsiteX2" fmla="*/ 4488872 w 4895070"/>
                  <a:gd name="connsiteY2" fmla="*/ 1756063 h 2811252"/>
                  <a:gd name="connsiteX3" fmla="*/ 4831772 w 4895070"/>
                  <a:gd name="connsiteY3" fmla="*/ 0 h 2811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95070" h="2811252">
                    <a:moveTo>
                      <a:pt x="0" y="2098963"/>
                    </a:moveTo>
                    <a:cubicBezTo>
                      <a:pt x="555913" y="2480829"/>
                      <a:pt x="1111827" y="2862695"/>
                      <a:pt x="1859972" y="2805545"/>
                    </a:cubicBezTo>
                    <a:cubicBezTo>
                      <a:pt x="2608117" y="2748395"/>
                      <a:pt x="3993572" y="2223654"/>
                      <a:pt x="4488872" y="1756063"/>
                    </a:cubicBezTo>
                    <a:cubicBezTo>
                      <a:pt x="4984172" y="1288472"/>
                      <a:pt x="4925290" y="486641"/>
                      <a:pt x="4831772" y="0"/>
                    </a:cubicBezTo>
                  </a:path>
                </a:pathLst>
              </a:custGeom>
              <a:noFill/>
              <a:ln>
                <a:solidFill>
                  <a:srgbClr val="92D050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121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38" name="Skupina 37">
              <a:extLst>
                <a:ext uri="{FF2B5EF4-FFF2-40B4-BE49-F238E27FC236}">
                  <a16:creationId xmlns:a16="http://schemas.microsoft.com/office/drawing/2014/main" id="{813F6B75-8DF6-4C8B-AFF3-D5079890796A}"/>
                </a:ext>
              </a:extLst>
            </p:cNvPr>
            <p:cNvGrpSpPr/>
            <p:nvPr/>
          </p:nvGrpSpPr>
          <p:grpSpPr>
            <a:xfrm>
              <a:off x="2370799" y="1999076"/>
              <a:ext cx="3785377" cy="3465982"/>
              <a:chOff x="2370799" y="1999076"/>
              <a:chExt cx="3785377" cy="3465982"/>
            </a:xfrm>
          </p:grpSpPr>
          <p:grpSp>
            <p:nvGrpSpPr>
              <p:cNvPr id="41" name="Group 231">
                <a:extLst>
                  <a:ext uri="{FF2B5EF4-FFF2-40B4-BE49-F238E27FC236}">
                    <a16:creationId xmlns:a16="http://schemas.microsoft.com/office/drawing/2014/main" id="{1383264E-613C-48F4-A388-22EDD5DCAA6F}"/>
                  </a:ext>
                </a:extLst>
              </p:cNvPr>
              <p:cNvGrpSpPr/>
              <p:nvPr/>
            </p:nvGrpSpPr>
            <p:grpSpPr>
              <a:xfrm>
                <a:off x="2370799" y="3498362"/>
                <a:ext cx="941776" cy="1808388"/>
                <a:chOff x="-5917422" y="4250924"/>
                <a:chExt cx="1323349" cy="2384281"/>
              </a:xfrm>
            </p:grpSpPr>
            <p:sp>
              <p:nvSpPr>
                <p:cNvPr id="71" name="Flowchart: Magnetic Disk 233">
                  <a:extLst>
                    <a:ext uri="{FF2B5EF4-FFF2-40B4-BE49-F238E27FC236}">
                      <a16:creationId xmlns:a16="http://schemas.microsoft.com/office/drawing/2014/main" id="{4941BA59-D44A-480B-8755-0F2802A74676}"/>
                    </a:ext>
                  </a:extLst>
                </p:cNvPr>
                <p:cNvSpPr/>
                <p:nvPr/>
              </p:nvSpPr>
              <p:spPr>
                <a:xfrm>
                  <a:off x="-5915768" y="6084788"/>
                  <a:ext cx="1317423" cy="550417"/>
                </a:xfrm>
                <a:prstGeom prst="flowChartMagneticDisk">
                  <a:avLst/>
                </a:prstGeom>
                <a:solidFill>
                  <a:schemeClr val="bg1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24300" rtlCol="0" anchor="b" anchorCtr="0">
                  <a:normAutofit/>
                </a:bodyPr>
                <a:lstStyle/>
                <a:p>
                  <a:pPr algn="ctr">
                    <a:defRPr/>
                  </a:pPr>
                  <a:r>
                    <a:rPr lang="sk-SK" sz="540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...</a:t>
                  </a:r>
                </a:p>
              </p:txBody>
            </p:sp>
            <p:grpSp>
              <p:nvGrpSpPr>
                <p:cNvPr id="72" name="Group 234">
                  <a:extLst>
                    <a:ext uri="{FF2B5EF4-FFF2-40B4-BE49-F238E27FC236}">
                      <a16:creationId xmlns:a16="http://schemas.microsoft.com/office/drawing/2014/main" id="{FC3B32FB-A2F3-4CDA-9F38-6A91A94A1B07}"/>
                    </a:ext>
                  </a:extLst>
                </p:cNvPr>
                <p:cNvGrpSpPr/>
                <p:nvPr/>
              </p:nvGrpSpPr>
              <p:grpSpPr>
                <a:xfrm>
                  <a:off x="-5917422" y="4250924"/>
                  <a:ext cx="1323349" cy="1927480"/>
                  <a:chOff x="-5917422" y="4250924"/>
                  <a:chExt cx="1323349" cy="1927480"/>
                </a:xfrm>
              </p:grpSpPr>
              <p:sp>
                <p:nvSpPr>
                  <p:cNvPr id="73" name="Flowchart: Magnetic Disk 235">
                    <a:extLst>
                      <a:ext uri="{FF2B5EF4-FFF2-40B4-BE49-F238E27FC236}">
                        <a16:creationId xmlns:a16="http://schemas.microsoft.com/office/drawing/2014/main" id="{B2EF3BA2-D5FB-42C4-A11E-15C77C2C2BEA}"/>
                      </a:ext>
                    </a:extLst>
                  </p:cNvPr>
                  <p:cNvSpPr/>
                  <p:nvPr/>
                </p:nvSpPr>
                <p:spPr>
                  <a:xfrm>
                    <a:off x="-5917422" y="5627987"/>
                    <a:ext cx="1317423" cy="550417"/>
                  </a:xfrm>
                  <a:prstGeom prst="flowChartMagneticDisk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24300" rtlCol="0" anchor="b" anchorCtr="0">
                    <a:normAutofit/>
                  </a:bodyPr>
                  <a:lstStyle/>
                  <a:p>
                    <a:pPr algn="ctr">
                      <a:defRPr/>
                    </a:pPr>
                    <a:r>
                      <a:rPr lang="en-US" sz="540" dirty="0" err="1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Aktu</a:t>
                    </a:r>
                    <a:r>
                      <a:rPr lang="sk-SK" sz="540" dirty="0" err="1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ál</a:t>
                    </a:r>
                    <a:r>
                      <a:rPr lang="en-US" sz="540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.</a:t>
                    </a:r>
                    <a:r>
                      <a:rPr lang="sk-SK" sz="540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 potreba</a:t>
                    </a:r>
                  </a:p>
                </p:txBody>
              </p:sp>
              <p:grpSp>
                <p:nvGrpSpPr>
                  <p:cNvPr id="74" name="Group 236">
                    <a:extLst>
                      <a:ext uri="{FF2B5EF4-FFF2-40B4-BE49-F238E27FC236}">
                        <a16:creationId xmlns:a16="http://schemas.microsoft.com/office/drawing/2014/main" id="{7824D15D-4F44-41A5-9290-7F1CD781A538}"/>
                      </a:ext>
                    </a:extLst>
                  </p:cNvPr>
                  <p:cNvGrpSpPr/>
                  <p:nvPr/>
                </p:nvGrpSpPr>
                <p:grpSpPr>
                  <a:xfrm>
                    <a:off x="-5917422" y="4250924"/>
                    <a:ext cx="1323349" cy="1459360"/>
                    <a:chOff x="4195385" y="3168315"/>
                    <a:chExt cx="1193854" cy="1336438"/>
                  </a:xfrm>
                </p:grpSpPr>
                <p:sp>
                  <p:nvSpPr>
                    <p:cNvPr id="75" name="Flowchart: Magnetic Disk 237">
                      <a:extLst>
                        <a:ext uri="{FF2B5EF4-FFF2-40B4-BE49-F238E27FC236}">
                          <a16:creationId xmlns:a16="http://schemas.microsoft.com/office/drawing/2014/main" id="{CD5C94B9-0D72-4B47-86D5-95B6B65D81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5385" y="4000698"/>
                      <a:ext cx="1188508" cy="504055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horz" lIns="0" tIns="0" rIns="0" bIns="24300" rtlCol="0" anchor="b" anchorCtr="0">
                      <a:normAutofit/>
                    </a:bodyPr>
                    <a:lstStyle/>
                    <a:p>
                      <a:pPr algn="ctr">
                        <a:defRPr/>
                      </a:pPr>
                      <a:r>
                        <a:rPr lang="sk-SK" sz="540" dirty="0">
                          <a:solidFill>
                            <a:sysClr val="windowText" lastClr="000000"/>
                          </a:solidFill>
                          <a:latin typeface="Arial" panose="020B0604020202020204"/>
                        </a:rPr>
                        <a:t>Sociálne siete</a:t>
                      </a:r>
                    </a:p>
                  </p:txBody>
                </p:sp>
                <p:sp>
                  <p:nvSpPr>
                    <p:cNvPr id="78" name="Flowchart: Magnetic Disk 238">
                      <a:extLst>
                        <a:ext uri="{FF2B5EF4-FFF2-40B4-BE49-F238E27FC236}">
                          <a16:creationId xmlns:a16="http://schemas.microsoft.com/office/drawing/2014/main" id="{B08E7703-BC19-4A4C-99EE-9EFAFF1023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058" y="3583157"/>
                      <a:ext cx="1188508" cy="504055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horz" lIns="0" tIns="0" rIns="0" bIns="24300" rtlCol="0" anchor="b" anchorCtr="0">
                      <a:normAutofit/>
                    </a:bodyPr>
                    <a:lstStyle/>
                    <a:p>
                      <a:pPr algn="ctr">
                        <a:defRPr/>
                      </a:pPr>
                      <a:r>
                        <a:rPr lang="sk-SK" sz="540" dirty="0">
                          <a:solidFill>
                            <a:sysClr val="windowText" lastClr="000000"/>
                          </a:solidFill>
                          <a:latin typeface="Arial" panose="020B0604020202020204"/>
                        </a:rPr>
                        <a:t>Konkurencia</a:t>
                      </a:r>
                    </a:p>
                  </p:txBody>
                </p:sp>
                <p:sp>
                  <p:nvSpPr>
                    <p:cNvPr id="79" name="Flowchart: Magnetic Disk 239">
                      <a:extLst>
                        <a:ext uri="{FF2B5EF4-FFF2-40B4-BE49-F238E27FC236}">
                          <a16:creationId xmlns:a16="http://schemas.microsoft.com/office/drawing/2014/main" id="{02BAD4DB-1D28-47AB-B60C-80035649F8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0731" y="3168315"/>
                      <a:ext cx="1188508" cy="504055"/>
                    </a:xfrm>
                    <a:prstGeom prst="flowChartMagneticDisk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horz" lIns="0" tIns="0" rIns="0" bIns="24300" rtlCol="0" anchor="b" anchorCtr="0">
                      <a:normAutofit/>
                    </a:bodyPr>
                    <a:lstStyle/>
                    <a:p>
                      <a:pPr algn="ctr">
                        <a:defRPr/>
                      </a:pPr>
                      <a:r>
                        <a:rPr lang="en-US" sz="540" dirty="0">
                          <a:solidFill>
                            <a:sysClr val="windowText" lastClr="000000"/>
                          </a:solidFill>
                          <a:latin typeface="Arial" panose="020B0604020202020204"/>
                        </a:rPr>
                        <a:t>Po</a:t>
                      </a:r>
                      <a:r>
                        <a:rPr lang="sk-SK" sz="540" dirty="0" err="1">
                          <a:solidFill>
                            <a:sysClr val="windowText" lastClr="000000"/>
                          </a:solidFill>
                          <a:latin typeface="Arial" panose="020B0604020202020204"/>
                        </a:rPr>
                        <a:t>časie</a:t>
                      </a:r>
                      <a:endParaRPr lang="sk-SK" sz="540" dirty="0">
                        <a:solidFill>
                          <a:sysClr val="windowText" lastClr="000000"/>
                        </a:solidFill>
                        <a:latin typeface="Arial" panose="020B0604020202020204"/>
                      </a:endParaRPr>
                    </a:p>
                  </p:txBody>
                </p:sp>
              </p:grpSp>
            </p:grpSp>
          </p:grpSp>
          <p:grpSp>
            <p:nvGrpSpPr>
              <p:cNvPr id="48" name="Group 5">
                <a:extLst>
                  <a:ext uri="{FF2B5EF4-FFF2-40B4-BE49-F238E27FC236}">
                    <a16:creationId xmlns:a16="http://schemas.microsoft.com/office/drawing/2014/main" id="{794E1E86-1CF8-45E1-8989-8BDC1D9CBFA4}"/>
                  </a:ext>
                </a:extLst>
              </p:cNvPr>
              <p:cNvGrpSpPr/>
              <p:nvPr/>
            </p:nvGrpSpPr>
            <p:grpSpPr>
              <a:xfrm>
                <a:off x="2492049" y="1999076"/>
                <a:ext cx="3664127" cy="3465982"/>
                <a:chOff x="4224425" y="1135399"/>
                <a:chExt cx="3664127" cy="3465982"/>
              </a:xfrm>
            </p:grpSpPr>
            <p:grpSp>
              <p:nvGrpSpPr>
                <p:cNvPr id="50" name="Group 7">
                  <a:extLst>
                    <a:ext uri="{FF2B5EF4-FFF2-40B4-BE49-F238E27FC236}">
                      <a16:creationId xmlns:a16="http://schemas.microsoft.com/office/drawing/2014/main" id="{979A282E-3580-4041-875B-809B9466D5CB}"/>
                    </a:ext>
                  </a:extLst>
                </p:cNvPr>
                <p:cNvGrpSpPr/>
                <p:nvPr/>
              </p:nvGrpSpPr>
              <p:grpSpPr>
                <a:xfrm>
                  <a:off x="5850120" y="1135399"/>
                  <a:ext cx="2038432" cy="3465982"/>
                  <a:chOff x="5850120" y="1135399"/>
                  <a:chExt cx="2038432" cy="3465982"/>
                </a:xfrm>
              </p:grpSpPr>
              <p:grpSp>
                <p:nvGrpSpPr>
                  <p:cNvPr id="56" name="Group 15">
                    <a:extLst>
                      <a:ext uri="{FF2B5EF4-FFF2-40B4-BE49-F238E27FC236}">
                        <a16:creationId xmlns:a16="http://schemas.microsoft.com/office/drawing/2014/main" id="{8DF3C170-4303-4E17-AB1C-307495D823EA}"/>
                      </a:ext>
                    </a:extLst>
                  </p:cNvPr>
                  <p:cNvGrpSpPr/>
                  <p:nvPr/>
                </p:nvGrpSpPr>
                <p:grpSpPr>
                  <a:xfrm>
                    <a:off x="5850120" y="1912352"/>
                    <a:ext cx="2038432" cy="2689029"/>
                    <a:chOff x="5140496" y="2272392"/>
                    <a:chExt cx="2038432" cy="2689029"/>
                  </a:xfrm>
                </p:grpSpPr>
                <p:grpSp>
                  <p:nvGrpSpPr>
                    <p:cNvPr id="58" name="Group 17">
                      <a:extLst>
                        <a:ext uri="{FF2B5EF4-FFF2-40B4-BE49-F238E27FC236}">
                          <a16:creationId xmlns:a16="http://schemas.microsoft.com/office/drawing/2014/main" id="{D1EFE161-A940-4E00-BF55-E08E3CCAA1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01488" y="3721596"/>
                      <a:ext cx="1867600" cy="1239825"/>
                      <a:chOff x="5301488" y="3721596"/>
                      <a:chExt cx="1867600" cy="1239825"/>
                    </a:xfrm>
                  </p:grpSpPr>
                  <p:grpSp>
                    <p:nvGrpSpPr>
                      <p:cNvPr id="66" name="Group 25">
                        <a:extLst>
                          <a:ext uri="{FF2B5EF4-FFF2-40B4-BE49-F238E27FC236}">
                            <a16:creationId xmlns:a16="http://schemas.microsoft.com/office/drawing/2014/main" id="{E0B77830-7FE1-430A-A6C6-14FF429E87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301488" y="3721596"/>
                        <a:ext cx="1715200" cy="1087425"/>
                        <a:chOff x="5949560" y="1273324"/>
                        <a:chExt cx="1715200" cy="1087425"/>
                      </a:xfrm>
                    </p:grpSpPr>
                    <p:sp>
                      <p:nvSpPr>
                        <p:cNvPr id="69" name="Flowchart: Magnetic Disk 28">
                          <a:extLst>
                            <a:ext uri="{FF2B5EF4-FFF2-40B4-BE49-F238E27FC236}">
                              <a16:creationId xmlns:a16="http://schemas.microsoft.com/office/drawing/2014/main" id="{25A37048-CF8D-4641-971E-EA5A44B683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49560" y="1273324"/>
                          <a:ext cx="648072" cy="1080120"/>
                        </a:xfrm>
                        <a:prstGeom prst="flowChartMagneticDisk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sk-SK" sz="1215">
                            <a:solidFill>
                              <a:prstClr val="white"/>
                            </a:solidFill>
                            <a:latin typeface="Arial" panose="020B0604020202020204"/>
                          </a:endParaRPr>
                        </a:p>
                      </p:txBody>
                    </p:sp>
                    <p:sp>
                      <p:nvSpPr>
                        <p:cNvPr id="70" name="Flowchart: Magnetic Disk 29">
                          <a:extLst>
                            <a:ext uri="{FF2B5EF4-FFF2-40B4-BE49-F238E27FC236}">
                              <a16:creationId xmlns:a16="http://schemas.microsoft.com/office/drawing/2014/main" id="{502F96F9-87CC-4D3F-9A3C-9188FBFE99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16688" y="1280629"/>
                          <a:ext cx="648072" cy="1080120"/>
                        </a:xfrm>
                        <a:prstGeom prst="flowChartMagneticDisk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>
                            <a:defRPr/>
                          </a:pPr>
                          <a:endParaRPr lang="sk-SK" sz="1215">
                            <a:solidFill>
                              <a:prstClr val="white"/>
                            </a:solidFill>
                            <a:latin typeface="Arial" panose="020B0604020202020204"/>
                          </a:endParaRPr>
                        </a:p>
                      </p:txBody>
                    </p:sp>
                  </p:grpSp>
                  <p:sp>
                    <p:nvSpPr>
                      <p:cNvPr id="67" name="Flowchart: Magnetic Disk 26">
                        <a:extLst>
                          <a:ext uri="{FF2B5EF4-FFF2-40B4-BE49-F238E27FC236}">
                            <a16:creationId xmlns:a16="http://schemas.microsoft.com/office/drawing/2014/main" id="{B18E8937-FA76-4812-A55B-35D9DBCAA6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3888" y="3873996"/>
                        <a:ext cx="648072" cy="108012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r>
                          <a:rPr lang="sk-SK" sz="472" dirty="0">
                            <a:solidFill>
                              <a:sysClr val="windowText" lastClr="000000"/>
                            </a:solidFill>
                            <a:latin typeface="Arial" panose="020B0604020202020204"/>
                          </a:rPr>
                          <a:t>DA</a:t>
                        </a:r>
                        <a:r>
                          <a:rPr lang="en-US" sz="472" dirty="0">
                            <a:solidFill>
                              <a:sysClr val="windowText" lastClr="000000"/>
                            </a:solidFill>
                            <a:latin typeface="Arial" panose="020B0604020202020204"/>
                          </a:rPr>
                          <a:t>T</a:t>
                        </a:r>
                        <a:r>
                          <a:rPr lang="sk-SK" sz="472" dirty="0">
                            <a:solidFill>
                              <a:sysClr val="windowText" lastClr="000000"/>
                            </a:solidFill>
                            <a:latin typeface="Arial" panose="020B0604020202020204"/>
                          </a:rPr>
                          <a:t>A</a:t>
                        </a:r>
                      </a:p>
                    </p:txBody>
                  </p:sp>
                  <p:sp>
                    <p:nvSpPr>
                      <p:cNvPr id="68" name="Flowchart: Magnetic Disk 27">
                        <a:extLst>
                          <a:ext uri="{FF2B5EF4-FFF2-40B4-BE49-F238E27FC236}">
                            <a16:creationId xmlns:a16="http://schemas.microsoft.com/office/drawing/2014/main" id="{811D566A-BBC9-4B5E-9C52-32A862B51B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1016" y="3881301"/>
                        <a:ext cx="648072" cy="1080120"/>
                      </a:xfrm>
                      <a:prstGeom prst="flowChartMagneticDisk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r>
                          <a:rPr lang="sk-SK" sz="472" dirty="0">
                            <a:solidFill>
                              <a:sysClr val="windowText" lastClr="000000"/>
                            </a:solidFill>
                            <a:latin typeface="Arial" panose="020B0604020202020204"/>
                          </a:rPr>
                          <a:t>DATA</a:t>
                        </a:r>
                      </a:p>
                    </p:txBody>
                  </p:sp>
                </p:grpSp>
                <p:grpSp>
                  <p:nvGrpSpPr>
                    <p:cNvPr id="59" name="Group 18">
                      <a:extLst>
                        <a:ext uri="{FF2B5EF4-FFF2-40B4-BE49-F238E27FC236}">
                          <a16:creationId xmlns:a16="http://schemas.microsoft.com/office/drawing/2014/main" id="{4A2E332B-148B-40B2-8C82-CF5F26E585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40496" y="2697508"/>
                      <a:ext cx="2038432" cy="736056"/>
                      <a:chOff x="5140496" y="2833140"/>
                      <a:chExt cx="2038432" cy="736056"/>
                    </a:xfrm>
                  </p:grpSpPr>
                  <p:sp>
                    <p:nvSpPr>
                      <p:cNvPr id="64" name="Cloud 23">
                        <a:extLst>
                          <a:ext uri="{FF2B5EF4-FFF2-40B4-BE49-F238E27FC236}">
                            <a16:creationId xmlns:a16="http://schemas.microsoft.com/office/drawing/2014/main" id="{3B2418E4-976B-49B2-B21D-BF078B27DA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40496" y="2833140"/>
                        <a:ext cx="966652" cy="721920"/>
                      </a:xfrm>
                      <a:prstGeom prst="cloud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r>
                          <a:rPr lang="sk-SK" sz="675" dirty="0">
                            <a:solidFill>
                              <a:sysClr val="windowText" lastClr="000000"/>
                            </a:solidFill>
                            <a:latin typeface="Arial" panose="020B0604020202020204"/>
                          </a:rPr>
                          <a:t>BE1</a:t>
                        </a:r>
                        <a:endParaRPr lang="sk-SK" sz="945" dirty="0">
                          <a:solidFill>
                            <a:sysClr val="windowText" lastClr="000000"/>
                          </a:solidFill>
                          <a:latin typeface="Arial" panose="020B0604020202020204"/>
                        </a:endParaRPr>
                      </a:p>
                    </p:txBody>
                  </p:sp>
                  <p:sp>
                    <p:nvSpPr>
                      <p:cNvPr id="65" name="Cloud 24">
                        <a:extLst>
                          <a:ext uri="{FF2B5EF4-FFF2-40B4-BE49-F238E27FC236}">
                            <a16:creationId xmlns:a16="http://schemas.microsoft.com/office/drawing/2014/main" id="{AC59F4B9-926D-49D1-B545-483DF1AEA4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93348" y="2833140"/>
                        <a:ext cx="985580" cy="736056"/>
                      </a:xfrm>
                      <a:prstGeom prst="cloud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r>
                          <a:rPr lang="sk-SK" sz="709" dirty="0">
                            <a:solidFill>
                              <a:sysClr val="windowText" lastClr="000000"/>
                            </a:solidFill>
                            <a:latin typeface="Arial" panose="020B0604020202020204"/>
                          </a:rPr>
                          <a:t>BE2</a:t>
                        </a:r>
                        <a:endParaRPr lang="sk-SK" sz="810" dirty="0">
                          <a:solidFill>
                            <a:sysClr val="windowText" lastClr="000000"/>
                          </a:solidFill>
                          <a:latin typeface="Arial" panose="020B0604020202020204"/>
                        </a:endParaRPr>
                      </a:p>
                    </p:txBody>
                  </p:sp>
                </p:grpSp>
                <p:cxnSp>
                  <p:nvCxnSpPr>
                    <p:cNvPr id="60" name="Straight Arrow Connector 19">
                      <a:extLst>
                        <a:ext uri="{FF2B5EF4-FFF2-40B4-BE49-F238E27FC236}">
                          <a16:creationId xmlns:a16="http://schemas.microsoft.com/office/drawing/2014/main" id="{C1CFE666-3AD1-43F4-A43B-F060F2E95CDA}"/>
                        </a:ext>
                      </a:extLst>
                    </p:cNvPr>
                    <p:cNvCxnSpPr>
                      <a:stCxn id="64" idx="3"/>
                    </p:cNvCxnSpPr>
                    <p:nvPr/>
                  </p:nvCxnSpPr>
                  <p:spPr>
                    <a:xfrm flipV="1">
                      <a:off x="5623822" y="2377326"/>
                      <a:ext cx="154102" cy="361458"/>
                    </a:xfrm>
                    <a:prstGeom prst="straightConnector1">
                      <a:avLst/>
                    </a:prstGeom>
                    <a:ln w="34925" cmpd="dbl"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Arrow Connector 20">
                      <a:extLst>
                        <a:ext uri="{FF2B5EF4-FFF2-40B4-BE49-F238E27FC236}">
                          <a16:creationId xmlns:a16="http://schemas.microsoft.com/office/drawing/2014/main" id="{9649ED79-3E9E-4A32-BA7B-FBE31EBB937A}"/>
                        </a:ext>
                      </a:extLst>
                    </p:cNvPr>
                    <p:cNvCxnSpPr>
                      <a:stCxn id="65" idx="3"/>
                    </p:cNvCxnSpPr>
                    <p:nvPr/>
                  </p:nvCxnSpPr>
                  <p:spPr>
                    <a:xfrm flipH="1" flipV="1">
                      <a:off x="6368616" y="2272392"/>
                      <a:ext cx="317522" cy="467201"/>
                    </a:xfrm>
                    <a:prstGeom prst="straightConnector1">
                      <a:avLst/>
                    </a:prstGeom>
                    <a:ln w="34925" cmpd="dbl"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Arrow Connector 21">
                      <a:extLst>
                        <a:ext uri="{FF2B5EF4-FFF2-40B4-BE49-F238E27FC236}">
                          <a16:creationId xmlns:a16="http://schemas.microsoft.com/office/drawing/2014/main" id="{9A1EE421-F91E-406A-AEAA-27563AB2EA8E}"/>
                        </a:ext>
                      </a:extLst>
                    </p:cNvPr>
                    <p:cNvCxnSpPr>
                      <a:stCxn id="69" idx="1"/>
                      <a:endCxn id="64" idx="1"/>
                    </p:cNvCxnSpPr>
                    <p:nvPr/>
                  </p:nvCxnSpPr>
                  <p:spPr>
                    <a:xfrm flipH="1" flipV="1">
                      <a:off x="5623822" y="3418659"/>
                      <a:ext cx="1702" cy="302937"/>
                    </a:xfrm>
                    <a:prstGeom prst="straightConnector1">
                      <a:avLst/>
                    </a:prstGeom>
                    <a:ln w="34925" cmpd="dbl"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Arrow Connector 22">
                      <a:extLst>
                        <a:ext uri="{FF2B5EF4-FFF2-40B4-BE49-F238E27FC236}">
                          <a16:creationId xmlns:a16="http://schemas.microsoft.com/office/drawing/2014/main" id="{A7339CA5-1A1A-4AE3-8531-66BF64B8AA65}"/>
                        </a:ext>
                      </a:extLst>
                    </p:cNvPr>
                    <p:cNvCxnSpPr>
                      <a:stCxn id="70" idx="1"/>
                      <a:endCxn id="65" idx="1"/>
                    </p:cNvCxnSpPr>
                    <p:nvPr/>
                  </p:nvCxnSpPr>
                  <p:spPr>
                    <a:xfrm flipH="1" flipV="1">
                      <a:off x="6686138" y="3432780"/>
                      <a:ext cx="6514" cy="296121"/>
                    </a:xfrm>
                    <a:prstGeom prst="straightConnector1">
                      <a:avLst/>
                    </a:prstGeom>
                    <a:ln w="34925" cmpd="dbl"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7" name="Flowchart: Multidocument 16">
                    <a:extLst>
                      <a:ext uri="{FF2B5EF4-FFF2-40B4-BE49-F238E27FC236}">
                        <a16:creationId xmlns:a16="http://schemas.microsoft.com/office/drawing/2014/main" id="{EED08C6A-E878-4355-80DE-B24FC3448D7B}"/>
                      </a:ext>
                    </a:extLst>
                  </p:cNvPr>
                  <p:cNvSpPr/>
                  <p:nvPr/>
                </p:nvSpPr>
                <p:spPr>
                  <a:xfrm>
                    <a:off x="6266004" y="1135399"/>
                    <a:ext cx="1273936" cy="881887"/>
                  </a:xfrm>
                  <a:prstGeom prst="flowChartMultidocumen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sk-SK" sz="1215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   </a:t>
                    </a:r>
                    <a:r>
                      <a:rPr lang="en-US" sz="743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FE</a:t>
                    </a:r>
                    <a:endParaRPr lang="en-US" sz="1215" dirty="0">
                      <a:solidFill>
                        <a:sysClr val="windowText" lastClr="000000"/>
                      </a:solidFill>
                      <a:latin typeface="Arial" panose="020B0604020202020204"/>
                    </a:endParaRPr>
                  </a:p>
                </p:txBody>
              </p:sp>
            </p:grpSp>
            <p:grpSp>
              <p:nvGrpSpPr>
                <p:cNvPr id="51" name="Group 11">
                  <a:extLst>
                    <a:ext uri="{FF2B5EF4-FFF2-40B4-BE49-F238E27FC236}">
                      <a16:creationId xmlns:a16="http://schemas.microsoft.com/office/drawing/2014/main" id="{49E2B4A7-5C52-495D-8D81-5B083103CCE9}"/>
                    </a:ext>
                  </a:extLst>
                </p:cNvPr>
                <p:cNvGrpSpPr/>
                <p:nvPr/>
              </p:nvGrpSpPr>
              <p:grpSpPr>
                <a:xfrm>
                  <a:off x="4224425" y="1165304"/>
                  <a:ext cx="1525717" cy="1235145"/>
                  <a:chOff x="4413454" y="897848"/>
                  <a:chExt cx="1525717" cy="1235145"/>
                </a:xfrm>
              </p:grpSpPr>
              <p:sp>
                <p:nvSpPr>
                  <p:cNvPr id="53" name="Flowchart: Magnetic Disk 12">
                    <a:extLst>
                      <a:ext uri="{FF2B5EF4-FFF2-40B4-BE49-F238E27FC236}">
                        <a16:creationId xmlns:a16="http://schemas.microsoft.com/office/drawing/2014/main" id="{72F67007-0E3F-4430-B3ED-AC6D3CED6697}"/>
                      </a:ext>
                    </a:extLst>
                  </p:cNvPr>
                  <p:cNvSpPr/>
                  <p:nvPr/>
                </p:nvSpPr>
                <p:spPr>
                  <a:xfrm>
                    <a:off x="4413454" y="1199402"/>
                    <a:ext cx="617565" cy="738292"/>
                  </a:xfrm>
                  <a:prstGeom prst="flowChartMagneticDisk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sk-SK" sz="472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DWH</a:t>
                    </a:r>
                    <a:endParaRPr lang="sk-SK" sz="810" dirty="0">
                      <a:solidFill>
                        <a:sysClr val="windowText" lastClr="000000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54" name="Vertical Scroll 13">
                    <a:extLst>
                      <a:ext uri="{FF2B5EF4-FFF2-40B4-BE49-F238E27FC236}">
                        <a16:creationId xmlns:a16="http://schemas.microsoft.com/office/drawing/2014/main" id="{458069D9-47E4-46E0-AFB1-F83D73BF4B45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895054" y="897848"/>
                    <a:ext cx="1008111" cy="659486"/>
                  </a:xfrm>
                  <a:prstGeom prst="verticalScroll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>
                      <a:defRPr/>
                    </a:pPr>
                    <a:r>
                      <a:rPr lang="en-US" sz="540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MKT </a:t>
                    </a:r>
                  </a:p>
                  <a:p>
                    <a:pPr algn="ctr">
                      <a:defRPr/>
                    </a:pPr>
                    <a:r>
                      <a:rPr lang="en-US" sz="540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research</a:t>
                    </a:r>
                    <a:endParaRPr lang="sk-SK" sz="203" dirty="0">
                      <a:solidFill>
                        <a:sysClr val="windowText" lastClr="000000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55" name="Cloud 14">
                    <a:extLst>
                      <a:ext uri="{FF2B5EF4-FFF2-40B4-BE49-F238E27FC236}">
                        <a16:creationId xmlns:a16="http://schemas.microsoft.com/office/drawing/2014/main" id="{EC34896A-965A-4D9B-82FF-89F34C60FF9E}"/>
                      </a:ext>
                    </a:extLst>
                  </p:cNvPr>
                  <p:cNvSpPr/>
                  <p:nvPr/>
                </p:nvSpPr>
                <p:spPr>
                  <a:xfrm>
                    <a:off x="4859049" y="1428889"/>
                    <a:ext cx="1080122" cy="704104"/>
                  </a:xfrm>
                  <a:prstGeom prst="cloud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>
                      <a:defRPr/>
                    </a:pPr>
                    <a:r>
                      <a:rPr lang="en-US" sz="608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Analytics</a:t>
                    </a:r>
                    <a:endParaRPr lang="sk-SK" sz="135" dirty="0">
                      <a:solidFill>
                        <a:sysClr val="windowText" lastClr="000000"/>
                      </a:solidFill>
                      <a:latin typeface="Arial" panose="020B0604020202020204"/>
                    </a:endParaRPr>
                  </a:p>
                </p:txBody>
              </p:sp>
            </p:grpSp>
          </p:grpSp>
        </p:grpSp>
      </p:grpSp>
      <p:sp>
        <p:nvSpPr>
          <p:cNvPr id="4" name="AutoShape 2" descr="Výsledok vyhľadávania obrázkov pre dopyt tableau"/>
          <p:cNvSpPr>
            <a:spLocks noChangeAspect="1" noChangeArrowheads="1"/>
          </p:cNvSpPr>
          <p:nvPr/>
        </p:nvSpPr>
        <p:spPr bwMode="auto">
          <a:xfrm>
            <a:off x="1590913" y="545427"/>
            <a:ext cx="205740" cy="2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1722" tIns="30861" rIns="61722" bIns="30861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sk-SK" sz="1215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1" name="AutoShape 4" descr="Výsledok vyhľadávania obrázkov pre dopyt tableau"/>
          <p:cNvSpPr>
            <a:spLocks noChangeAspect="1" noChangeArrowheads="1"/>
          </p:cNvSpPr>
          <p:nvPr/>
        </p:nvSpPr>
        <p:spPr bwMode="auto">
          <a:xfrm flipH="1">
            <a:off x="-288540" y="648297"/>
            <a:ext cx="1982323" cy="2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1722" tIns="30861" rIns="61722" bIns="30861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sk-SK" sz="1215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5207893" y="347012"/>
            <a:ext cx="2345239" cy="1863649"/>
            <a:chOff x="5258199" y="813036"/>
            <a:chExt cx="2847180" cy="1881542"/>
          </a:xfrm>
        </p:grpSpPr>
        <p:grpSp>
          <p:nvGrpSpPr>
            <p:cNvPr id="230" name="Group 229"/>
            <p:cNvGrpSpPr/>
            <p:nvPr/>
          </p:nvGrpSpPr>
          <p:grpSpPr>
            <a:xfrm>
              <a:off x="5369194" y="1097143"/>
              <a:ext cx="2736185" cy="1597435"/>
              <a:chOff x="5369194" y="1097143"/>
              <a:chExt cx="2736185" cy="1597435"/>
            </a:xfrm>
          </p:grpSpPr>
          <p:pic>
            <p:nvPicPr>
              <p:cNvPr id="233" name="Picture 2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69194" y="1097143"/>
                <a:ext cx="2435293" cy="1066906"/>
              </a:xfrm>
              <a:prstGeom prst="rect">
                <a:avLst/>
              </a:prstGeom>
            </p:spPr>
          </p:pic>
          <p:sp>
            <p:nvSpPr>
              <p:cNvPr id="234" name="Freeform 233"/>
              <p:cNvSpPr/>
              <p:nvPr/>
            </p:nvSpPr>
            <p:spPr>
              <a:xfrm>
                <a:off x="6151694" y="1973216"/>
                <a:ext cx="1953685" cy="721362"/>
              </a:xfrm>
              <a:custGeom>
                <a:avLst/>
                <a:gdLst>
                  <a:gd name="connsiteX0" fmla="*/ 0 w 943911"/>
                  <a:gd name="connsiteY0" fmla="*/ 800100 h 877089"/>
                  <a:gd name="connsiteX1" fmla="*/ 876300 w 943911"/>
                  <a:gd name="connsiteY1" fmla="*/ 800100 h 877089"/>
                  <a:gd name="connsiteX2" fmla="*/ 819150 w 943911"/>
                  <a:gd name="connsiteY2" fmla="*/ 0 h 87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3911" h="877089">
                    <a:moveTo>
                      <a:pt x="0" y="800100"/>
                    </a:moveTo>
                    <a:cubicBezTo>
                      <a:pt x="369887" y="866775"/>
                      <a:pt x="739775" y="933450"/>
                      <a:pt x="876300" y="800100"/>
                    </a:cubicBezTo>
                    <a:cubicBezTo>
                      <a:pt x="1012825" y="666750"/>
                      <a:pt x="915987" y="333375"/>
                      <a:pt x="819150" y="0"/>
                    </a:cubicBezTo>
                  </a:path>
                </a:pathLst>
              </a:custGeom>
              <a:noFill/>
              <a:ln w="34925">
                <a:solidFill>
                  <a:schemeClr val="accent5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121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237" name="TextBox 236"/>
            <p:cNvSpPr txBox="1"/>
            <p:nvPr/>
          </p:nvSpPr>
          <p:spPr>
            <a:xfrm>
              <a:off x="5258199" y="813036"/>
              <a:ext cx="2847180" cy="253700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pPr algn="ctr">
                <a:defRPr/>
              </a:pPr>
              <a:r>
                <a:rPr lang="en-US" sz="1620" b="1" dirty="0" err="1">
                  <a:solidFill>
                    <a:srgbClr val="DF5045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Vizualiz</a:t>
              </a:r>
              <a:r>
                <a:rPr lang="sk-SK" sz="1620" b="1" dirty="0" err="1">
                  <a:solidFill>
                    <a:srgbClr val="DF5045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ácia</a:t>
              </a:r>
              <a:r>
                <a:rPr lang="sk-SK" sz="1620" b="1" dirty="0">
                  <a:solidFill>
                    <a:srgbClr val="DF5045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dát</a:t>
              </a: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1267201" y="1017174"/>
            <a:ext cx="3730396" cy="1877164"/>
            <a:chOff x="443537" y="1292313"/>
            <a:chExt cx="4758972" cy="2055014"/>
          </a:xfrm>
        </p:grpSpPr>
        <p:grpSp>
          <p:nvGrpSpPr>
            <p:cNvPr id="239" name="Group 238"/>
            <p:cNvGrpSpPr/>
            <p:nvPr/>
          </p:nvGrpSpPr>
          <p:grpSpPr>
            <a:xfrm>
              <a:off x="2951960" y="3068028"/>
              <a:ext cx="201904" cy="279299"/>
              <a:chOff x="4361914" y="2567789"/>
              <a:chExt cx="201904" cy="279299"/>
            </a:xfrm>
          </p:grpSpPr>
          <p:sp>
            <p:nvSpPr>
              <p:cNvPr id="236" name="Snip Single Corner Rectangle 235"/>
              <p:cNvSpPr/>
              <p:nvPr/>
            </p:nvSpPr>
            <p:spPr>
              <a:xfrm>
                <a:off x="4361914" y="2567789"/>
                <a:ext cx="201900" cy="59134"/>
              </a:xfrm>
              <a:prstGeom prst="snip1Rect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1215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76" name="Snip Single Corner Rectangle 75"/>
              <p:cNvSpPr/>
              <p:nvPr/>
            </p:nvSpPr>
            <p:spPr>
              <a:xfrm>
                <a:off x="4361918" y="2674886"/>
                <a:ext cx="201900" cy="59134"/>
              </a:xfrm>
              <a:prstGeom prst="snip1Rect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121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77" name="Snip Single Corner Rectangle 76"/>
              <p:cNvSpPr/>
              <p:nvPr/>
            </p:nvSpPr>
            <p:spPr>
              <a:xfrm>
                <a:off x="4361916" y="2787954"/>
                <a:ext cx="201901" cy="59134"/>
              </a:xfrm>
              <a:prstGeom prst="snip1Rect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121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229" name="Freeform 228"/>
            <p:cNvSpPr/>
            <p:nvPr/>
          </p:nvSpPr>
          <p:spPr>
            <a:xfrm>
              <a:off x="3241352" y="2137419"/>
              <a:ext cx="1961157" cy="720080"/>
            </a:xfrm>
            <a:custGeom>
              <a:avLst/>
              <a:gdLst>
                <a:gd name="connsiteX0" fmla="*/ 2556933 w 2556933"/>
                <a:gd name="connsiteY0" fmla="*/ 781186 h 1483919"/>
                <a:gd name="connsiteX1" fmla="*/ 1989666 w 2556933"/>
                <a:gd name="connsiteY1" fmla="*/ 19186 h 1483919"/>
                <a:gd name="connsiteX2" fmla="*/ 0 w 2556933"/>
                <a:gd name="connsiteY2" fmla="*/ 1483919 h 148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6933" h="1483919">
                  <a:moveTo>
                    <a:pt x="2556933" y="781186"/>
                  </a:moveTo>
                  <a:cubicBezTo>
                    <a:pt x="2486377" y="341625"/>
                    <a:pt x="2415821" y="-97936"/>
                    <a:pt x="1989666" y="19186"/>
                  </a:cubicBezTo>
                  <a:cubicBezTo>
                    <a:pt x="1563511" y="136308"/>
                    <a:pt x="365478" y="1228508"/>
                    <a:pt x="0" y="1483919"/>
                  </a:cubicBezTo>
                </a:path>
              </a:pathLst>
            </a:custGeom>
            <a:ln w="38100">
              <a:headEnd w="lg" len="lg"/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21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43537" y="1292313"/>
              <a:ext cx="2989883" cy="288861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normAutofit/>
            </a:bodyPr>
            <a:lstStyle/>
            <a:p>
              <a:pPr algn="ctr">
                <a:defRPr/>
              </a:pPr>
              <a:r>
                <a:rPr lang="sk-SK" sz="1620" b="1" dirty="0">
                  <a:solidFill>
                    <a:srgbClr val="DF5045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Spracovanie dát</a:t>
              </a:r>
            </a:p>
          </p:txBody>
        </p:sp>
      </p:grpSp>
      <p:sp>
        <p:nvSpPr>
          <p:cNvPr id="228" name="Rounded Rectangle 227"/>
          <p:cNvSpPr/>
          <p:nvPr/>
        </p:nvSpPr>
        <p:spPr>
          <a:xfrm>
            <a:off x="4931212" y="1997384"/>
            <a:ext cx="1260968" cy="78420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1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Near-time</a:t>
            </a:r>
          </a:p>
          <a:p>
            <a:pPr algn="ctr">
              <a:defRPr/>
            </a:pPr>
            <a:r>
              <a:rPr lang="en-US" sz="121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  <a:p>
            <a:pPr algn="ctr">
              <a:defRPr/>
            </a:pPr>
            <a:r>
              <a:rPr lang="en-US" sz="1215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processing</a:t>
            </a:r>
            <a:endParaRPr lang="sk-SK" sz="1215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1" name="Title 2">
            <a:extLst>
              <a:ext uri="{FF2B5EF4-FFF2-40B4-BE49-F238E27FC236}">
                <a16:creationId xmlns:a16="http://schemas.microsoft.com/office/drawing/2014/main" id="{05D7FDE4-908F-4E3C-B8B8-CBF249A63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201" y="228181"/>
            <a:ext cx="6934003" cy="453650"/>
          </a:xfrm>
        </p:spPr>
        <p:txBody>
          <a:bodyPr>
            <a:normAutofit/>
          </a:bodyPr>
          <a:lstStyle/>
          <a:p>
            <a:r>
              <a:rPr lang="sk-SK" dirty="0"/>
              <a:t>Prínos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sk-SK" dirty="0" err="1" smtClean="0"/>
              <a:t>Data</a:t>
            </a:r>
            <a:r>
              <a:rPr lang="sk-SK" dirty="0" smtClean="0"/>
              <a:t> </a:t>
            </a:r>
            <a:r>
              <a:rPr lang="en-US" dirty="0" err="1" smtClean="0"/>
              <a:t>valu</a:t>
            </a:r>
            <a:r>
              <a:rPr lang="sk-SK" dirty="0" smtClean="0"/>
              <a:t>e</a:t>
            </a:r>
            <a:r>
              <a:rPr lang="sk-SK" dirty="0"/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7201" y="1287666"/>
            <a:ext cx="2343668" cy="130172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ctr"/>
            <a:r>
              <a:rPr lang="sk-SK" sz="1620" dirty="0"/>
              <a:t>Čo zákazník potrebuje</a:t>
            </a:r>
          </a:p>
          <a:p>
            <a:pPr algn="ctr"/>
            <a:r>
              <a:rPr lang="sk-SK" sz="1620" dirty="0"/>
              <a:t>Pomôcka predajcom</a:t>
            </a:r>
          </a:p>
          <a:p>
            <a:pPr algn="ctr"/>
            <a:r>
              <a:rPr lang="sk-SK" sz="1620" dirty="0"/>
              <a:t>Anomálie v procese</a:t>
            </a:r>
          </a:p>
          <a:p>
            <a:pPr algn="ctr"/>
            <a:r>
              <a:rPr lang="sk-SK" sz="1620" dirty="0"/>
              <a:t>...</a:t>
            </a:r>
          </a:p>
          <a:p>
            <a:pPr algn="ctr"/>
            <a:endParaRPr lang="sk-SK" sz="1620" dirty="0"/>
          </a:p>
        </p:txBody>
      </p:sp>
    </p:spTree>
    <p:extLst>
      <p:ext uri="{BB962C8B-B14F-4D97-AF65-F5344CB8AC3E}">
        <p14:creationId xmlns:p14="http://schemas.microsoft.com/office/powerpoint/2010/main" val="18652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ľadávania obrázkov pre dopyt dwh kpi gau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273" y="2316914"/>
            <a:ext cx="1869236" cy="19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Chart 22"/>
          <p:cNvGraphicFramePr/>
          <p:nvPr>
            <p:extLst/>
          </p:nvPr>
        </p:nvGraphicFramePr>
        <p:xfrm>
          <a:off x="1129238" y="1075699"/>
          <a:ext cx="3414722" cy="3536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9" name="Skupina 18">
            <a:extLst>
              <a:ext uri="{FF2B5EF4-FFF2-40B4-BE49-F238E27FC236}">
                <a16:creationId xmlns:a16="http://schemas.microsoft.com/office/drawing/2014/main" id="{881798D9-50FC-41CB-B78A-88AEE156B724}"/>
              </a:ext>
            </a:extLst>
          </p:cNvPr>
          <p:cNvGrpSpPr/>
          <p:nvPr/>
        </p:nvGrpSpPr>
        <p:grpSpPr>
          <a:xfrm>
            <a:off x="1296178" y="2636557"/>
            <a:ext cx="4766388" cy="2009023"/>
            <a:chOff x="1454235" y="1599642"/>
            <a:chExt cx="6476327" cy="30243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-400" t="12023" r="12201" b="18570"/>
            <a:stretch/>
          </p:blipFill>
          <p:spPr>
            <a:xfrm>
              <a:off x="1539513" y="1599642"/>
              <a:ext cx="6391049" cy="3024336"/>
            </a:xfrm>
            <a:prstGeom prst="rect">
              <a:avLst/>
            </a:prstGeom>
          </p:spPr>
        </p:pic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FFAF6943-185B-4651-AAFA-E6D82BA79138}"/>
                </a:ext>
              </a:extLst>
            </p:cNvPr>
            <p:cNvGrpSpPr/>
            <p:nvPr/>
          </p:nvGrpSpPr>
          <p:grpSpPr>
            <a:xfrm>
              <a:off x="1514388" y="2072206"/>
              <a:ext cx="479614" cy="432048"/>
              <a:chOff x="1514388" y="2072206"/>
              <a:chExt cx="479614" cy="432048"/>
            </a:xfrm>
          </p:grpSpPr>
          <p:sp>
            <p:nvSpPr>
              <p:cNvPr id="2" name="Obdĺžnik 1">
                <a:extLst>
                  <a:ext uri="{FF2B5EF4-FFF2-40B4-BE49-F238E27FC236}">
                    <a16:creationId xmlns:a16="http://schemas.microsoft.com/office/drawing/2014/main" id="{AE03EF6A-D996-4E5C-AE27-EC2FF29C9D44}"/>
                  </a:ext>
                </a:extLst>
              </p:cNvPr>
              <p:cNvSpPr/>
              <p:nvPr/>
            </p:nvSpPr>
            <p:spPr>
              <a:xfrm>
                <a:off x="1610468" y="2072206"/>
                <a:ext cx="288032" cy="432048"/>
              </a:xfrm>
              <a:prstGeom prst="rect">
                <a:avLst/>
              </a:prstGeom>
              <a:solidFill>
                <a:srgbClr val="188A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540" b="1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8" name="Obdĺžnik 7">
                <a:extLst>
                  <a:ext uri="{FF2B5EF4-FFF2-40B4-BE49-F238E27FC236}">
                    <a16:creationId xmlns:a16="http://schemas.microsoft.com/office/drawing/2014/main" id="{2B3C2B09-D539-496D-9D33-6D9C758484BC}"/>
                  </a:ext>
                </a:extLst>
              </p:cNvPr>
              <p:cNvSpPr/>
              <p:nvPr/>
            </p:nvSpPr>
            <p:spPr>
              <a:xfrm>
                <a:off x="1514388" y="2180507"/>
                <a:ext cx="479614" cy="305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20" b="1" dirty="0">
                    <a:solidFill>
                      <a:prstClr val="white"/>
                    </a:solidFill>
                    <a:latin typeface="Arial" panose="020B0604020202020204"/>
                  </a:rPr>
                  <a:t>FE1</a:t>
                </a:r>
                <a:endParaRPr lang="sk-SK" sz="720" b="1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FE30136D-0CD7-4B21-B490-357685E13426}"/>
                </a:ext>
              </a:extLst>
            </p:cNvPr>
            <p:cNvGrpSpPr/>
            <p:nvPr/>
          </p:nvGrpSpPr>
          <p:grpSpPr>
            <a:xfrm>
              <a:off x="1513386" y="2706765"/>
              <a:ext cx="479614" cy="432048"/>
              <a:chOff x="1514389" y="2072206"/>
              <a:chExt cx="479614" cy="432048"/>
            </a:xfrm>
          </p:grpSpPr>
          <p:sp>
            <p:nvSpPr>
              <p:cNvPr id="11" name="Obdĺžnik 10">
                <a:extLst>
                  <a:ext uri="{FF2B5EF4-FFF2-40B4-BE49-F238E27FC236}">
                    <a16:creationId xmlns:a16="http://schemas.microsoft.com/office/drawing/2014/main" id="{BFC5D1B4-050F-481E-BCE3-4F550EFA7B31}"/>
                  </a:ext>
                </a:extLst>
              </p:cNvPr>
              <p:cNvSpPr/>
              <p:nvPr/>
            </p:nvSpPr>
            <p:spPr>
              <a:xfrm>
                <a:off x="1610468" y="2072206"/>
                <a:ext cx="288032" cy="432048"/>
              </a:xfrm>
              <a:prstGeom prst="rect">
                <a:avLst/>
              </a:prstGeom>
              <a:solidFill>
                <a:srgbClr val="188A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540" b="1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2" name="Obdĺžnik 11">
                <a:extLst>
                  <a:ext uri="{FF2B5EF4-FFF2-40B4-BE49-F238E27FC236}">
                    <a16:creationId xmlns:a16="http://schemas.microsoft.com/office/drawing/2014/main" id="{34250306-2C21-4D9C-ABBA-2D8247FF4DC8}"/>
                  </a:ext>
                </a:extLst>
              </p:cNvPr>
              <p:cNvSpPr/>
              <p:nvPr/>
            </p:nvSpPr>
            <p:spPr>
              <a:xfrm>
                <a:off x="1514389" y="2180507"/>
                <a:ext cx="479614" cy="305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20" b="1" dirty="0">
                    <a:solidFill>
                      <a:prstClr val="white"/>
                    </a:solidFill>
                    <a:latin typeface="Arial" panose="020B0604020202020204"/>
                  </a:rPr>
                  <a:t>FE2</a:t>
                </a:r>
                <a:endParaRPr lang="sk-SK" sz="720" b="1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52286987-5A3B-48B0-98CE-92678682F76D}"/>
                </a:ext>
              </a:extLst>
            </p:cNvPr>
            <p:cNvGrpSpPr/>
            <p:nvPr/>
          </p:nvGrpSpPr>
          <p:grpSpPr>
            <a:xfrm>
              <a:off x="1540612" y="3340572"/>
              <a:ext cx="425162" cy="432048"/>
              <a:chOff x="1541615" y="2072206"/>
              <a:chExt cx="425162" cy="432048"/>
            </a:xfrm>
          </p:grpSpPr>
          <p:sp>
            <p:nvSpPr>
              <p:cNvPr id="14" name="Obdĺžnik 13">
                <a:extLst>
                  <a:ext uri="{FF2B5EF4-FFF2-40B4-BE49-F238E27FC236}">
                    <a16:creationId xmlns:a16="http://schemas.microsoft.com/office/drawing/2014/main" id="{FFA0A1A8-8188-46D3-923B-C3B8AC934494}"/>
                  </a:ext>
                </a:extLst>
              </p:cNvPr>
              <p:cNvSpPr/>
              <p:nvPr/>
            </p:nvSpPr>
            <p:spPr>
              <a:xfrm>
                <a:off x="1610468" y="2072206"/>
                <a:ext cx="288032" cy="432048"/>
              </a:xfrm>
              <a:prstGeom prst="rect">
                <a:avLst/>
              </a:prstGeom>
              <a:solidFill>
                <a:srgbClr val="188A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540" b="1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5" name="Obdĺžnik 14">
                <a:extLst>
                  <a:ext uri="{FF2B5EF4-FFF2-40B4-BE49-F238E27FC236}">
                    <a16:creationId xmlns:a16="http://schemas.microsoft.com/office/drawing/2014/main" id="{7CE3833D-240C-408E-A820-C669F24B2390}"/>
                  </a:ext>
                </a:extLst>
              </p:cNvPr>
              <p:cNvSpPr/>
              <p:nvPr/>
            </p:nvSpPr>
            <p:spPr>
              <a:xfrm>
                <a:off x="1541615" y="2180507"/>
                <a:ext cx="425162" cy="305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20" b="1" dirty="0">
                    <a:solidFill>
                      <a:prstClr val="white"/>
                    </a:solidFill>
                    <a:latin typeface="Arial" panose="020B0604020202020204"/>
                  </a:rPr>
                  <a:t>BE</a:t>
                </a:r>
                <a:endParaRPr lang="sk-SK" sz="720" b="1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2A9F025E-F660-4E3B-8900-E0735BD9167E}"/>
                </a:ext>
              </a:extLst>
            </p:cNvPr>
            <p:cNvGrpSpPr/>
            <p:nvPr/>
          </p:nvGrpSpPr>
          <p:grpSpPr>
            <a:xfrm>
              <a:off x="1454235" y="3982275"/>
              <a:ext cx="601587" cy="432048"/>
              <a:chOff x="1453403" y="2072206"/>
              <a:chExt cx="601587" cy="432048"/>
            </a:xfrm>
          </p:grpSpPr>
          <p:sp>
            <p:nvSpPr>
              <p:cNvPr id="17" name="Obdĺžnik 16">
                <a:extLst>
                  <a:ext uri="{FF2B5EF4-FFF2-40B4-BE49-F238E27FC236}">
                    <a16:creationId xmlns:a16="http://schemas.microsoft.com/office/drawing/2014/main" id="{E61B2BA6-4ED9-405C-9BBF-9E1022B80E84}"/>
                  </a:ext>
                </a:extLst>
              </p:cNvPr>
              <p:cNvSpPr/>
              <p:nvPr/>
            </p:nvSpPr>
            <p:spPr>
              <a:xfrm>
                <a:off x="1610468" y="2072206"/>
                <a:ext cx="288032" cy="432048"/>
              </a:xfrm>
              <a:prstGeom prst="rect">
                <a:avLst/>
              </a:prstGeom>
              <a:solidFill>
                <a:srgbClr val="188A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sk-SK" sz="540" b="1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8" name="Obdĺžnik 17">
                <a:extLst>
                  <a:ext uri="{FF2B5EF4-FFF2-40B4-BE49-F238E27FC236}">
                    <a16:creationId xmlns:a16="http://schemas.microsoft.com/office/drawing/2014/main" id="{A193F52D-0FE5-4EDE-B663-520222D0F9E4}"/>
                  </a:ext>
                </a:extLst>
              </p:cNvPr>
              <p:cNvSpPr/>
              <p:nvPr/>
            </p:nvSpPr>
            <p:spPr>
              <a:xfrm>
                <a:off x="1453403" y="2180507"/>
                <a:ext cx="601587" cy="305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20" b="1" dirty="0">
                    <a:solidFill>
                      <a:prstClr val="white"/>
                    </a:solidFill>
                    <a:latin typeface="Arial" panose="020B0604020202020204"/>
                  </a:rPr>
                  <a:t>DATA</a:t>
                </a:r>
                <a:endParaRPr lang="sk-SK" sz="720" b="1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Vizualizácia </a:t>
            </a:r>
            <a:r>
              <a:rPr lang="sk-SK" dirty="0" smtClean="0"/>
              <a:t>dát</a:t>
            </a:r>
            <a:endParaRPr lang="sk-SK" sz="2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0842" t="17116" r="10627" b="5276"/>
          <a:stretch/>
        </p:blipFill>
        <p:spPr>
          <a:xfrm>
            <a:off x="5179356" y="1991312"/>
            <a:ext cx="2877921" cy="2284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2837" t="23678" r="23614" b="10553"/>
          <a:stretch/>
        </p:blipFill>
        <p:spPr>
          <a:xfrm>
            <a:off x="1367716" y="768288"/>
            <a:ext cx="2540848" cy="18682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97214" y="891822"/>
            <a:ext cx="4428025" cy="1020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 anchorCtr="0">
            <a:normAutofit/>
          </a:bodyPr>
          <a:lstStyle/>
          <a:p>
            <a:pPr algn="ctr"/>
            <a:r>
              <a:rPr lang="en-US" sz="1620" b="1" dirty="0"/>
              <a:t>Dole</a:t>
            </a:r>
            <a:r>
              <a:rPr lang="sk-SK" sz="1620" b="1" dirty="0"/>
              <a:t>žitejšie </a:t>
            </a:r>
            <a:r>
              <a:rPr lang="sk-SK" sz="1620" dirty="0"/>
              <a:t>ako fakty </a:t>
            </a:r>
            <a:r>
              <a:rPr lang="sk-SK" sz="1620" b="1" dirty="0"/>
              <a:t>sú </a:t>
            </a:r>
            <a:r>
              <a:rPr lang="sk-SK" sz="1620" b="1" i="1" dirty="0"/>
              <a:t>vzťahy a priebeh</a:t>
            </a:r>
            <a:endParaRPr lang="sk-SK" sz="1620" i="1" dirty="0"/>
          </a:p>
        </p:txBody>
      </p:sp>
    </p:spTree>
    <p:extLst>
      <p:ext uri="{BB962C8B-B14F-4D97-AF65-F5344CB8AC3E}">
        <p14:creationId xmlns:p14="http://schemas.microsoft.com/office/powerpoint/2010/main" val="23655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Umel</a:t>
            </a:r>
            <a:r>
              <a:rPr lang="sk-SK" dirty="0" smtClean="0"/>
              <a:t>á inteligencia</a:t>
            </a:r>
            <a:endParaRPr lang="sk-SK" dirty="0"/>
          </a:p>
        </p:txBody>
      </p:sp>
      <p:pic>
        <p:nvPicPr>
          <p:cNvPr id="8194" name="Picture 2" descr="Výsledok vyhľadávania obrázkov pre dopyt q learning eq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75606"/>
            <a:ext cx="794046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275606"/>
            <a:ext cx="1162050" cy="276225"/>
          </a:xfrm>
          <a:prstGeom prst="rect">
            <a:avLst/>
          </a:prstGeom>
        </p:spPr>
      </p:pic>
      <p:pic>
        <p:nvPicPr>
          <p:cNvPr id="2050" name="Picture 2" descr="Image result for learning rob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43757"/>
            <a:ext cx="295232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learning rob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43757"/>
            <a:ext cx="295232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ýsledok vyhľadávania obrázkov pre dopyt q learning equ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1510"/>
            <a:ext cx="490440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Q </a:t>
            </a:r>
            <a:r>
              <a:rPr lang="sk-SK" dirty="0" err="1"/>
              <a:t>learning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dirty="0" err="1" smtClean="0">
                <a:solidFill>
                  <a:schemeClr val="tx1"/>
                </a:solidFill>
              </a:rPr>
              <a:t>Learning</a:t>
            </a:r>
            <a:r>
              <a:rPr lang="sk-SK" dirty="0" smtClean="0">
                <a:solidFill>
                  <a:schemeClr val="tx1"/>
                </a:solidFill>
              </a:rPr>
              <a:t> rate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0 – nezáujem o </a:t>
            </a:r>
            <a:r>
              <a:rPr lang="en-US" dirty="0" err="1" smtClean="0">
                <a:solidFill>
                  <a:schemeClr val="tx1"/>
                </a:solidFill>
              </a:rPr>
              <a:t>spozn</a:t>
            </a:r>
            <a:r>
              <a:rPr lang="sk-SK" dirty="0" err="1" smtClean="0">
                <a:solidFill>
                  <a:schemeClr val="tx1"/>
                </a:solidFill>
              </a:rPr>
              <a:t>ávanie</a:t>
            </a:r>
            <a:endParaRPr lang="sk-SK" dirty="0" smtClean="0">
              <a:solidFill>
                <a:schemeClr val="tx1"/>
              </a:solidFill>
            </a:endParaRP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1 – čisto deterministický prístup</a:t>
            </a:r>
          </a:p>
          <a:p>
            <a:pPr marL="0" indent="0">
              <a:buNone/>
            </a:pPr>
            <a:r>
              <a:rPr lang="sk-SK" dirty="0" err="1" smtClean="0">
                <a:solidFill>
                  <a:schemeClr val="tx1"/>
                </a:solidFill>
              </a:rPr>
              <a:t>Discount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factor</a:t>
            </a:r>
            <a:endParaRPr lang="sk-SK" dirty="0" smtClean="0">
              <a:solidFill>
                <a:schemeClr val="tx1"/>
              </a:solidFill>
            </a:endParaRP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0 – krátkozrakosť, nezáujem o učenie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1 – v neohraničenom prostredí bude proces nekonečný</a:t>
            </a:r>
          </a:p>
          <a:p>
            <a:pPr marL="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Učenie končí ak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Dosiahneme finálny stav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Ak je </a:t>
            </a:r>
            <a:r>
              <a:rPr lang="sk-SK" dirty="0" err="1" smtClean="0">
                <a:solidFill>
                  <a:schemeClr val="tx1"/>
                </a:solidFill>
              </a:rPr>
              <a:t>discount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factor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&lt; 1, </a:t>
            </a:r>
            <a:r>
              <a:rPr lang="en-US" dirty="0" err="1" smtClean="0">
                <a:solidFill>
                  <a:schemeClr val="tx1"/>
                </a:solidFill>
              </a:rPr>
              <a:t>tak</a:t>
            </a:r>
            <a:r>
              <a:rPr lang="en-US" dirty="0" smtClean="0">
                <a:solidFill>
                  <a:schemeClr val="tx1"/>
                </a:solidFill>
              </a:rPr>
              <a:t> v</a:t>
            </a:r>
            <a:r>
              <a:rPr lang="sk-SK" dirty="0" err="1" smtClean="0">
                <a:solidFill>
                  <a:schemeClr val="tx1"/>
                </a:solidFill>
              </a:rPr>
              <a:t>ždy</a:t>
            </a:r>
            <a:r>
              <a:rPr lang="sk-SK" dirty="0" smtClean="0">
                <a:solidFill>
                  <a:schemeClr val="tx1"/>
                </a:solidFill>
              </a:rPr>
              <a:t> dosiahneme po konečnom počte iterácií najmenej nekonečný </a:t>
            </a:r>
            <a:r>
              <a:rPr lang="sk-SK" dirty="0" err="1" smtClean="0">
                <a:solidFill>
                  <a:schemeClr val="tx1"/>
                </a:solidFill>
              </a:rPr>
              <a:t>loop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Poväčšine je finálny stav 0</a:t>
            </a:r>
          </a:p>
          <a:p>
            <a:pPr lvl="1"/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05BE9-9AAF-4334-9E16-84388EADF771}" type="slidenum">
              <a:rPr lang="sk-SK" smtClean="0"/>
              <a:t>15</a:t>
            </a:fld>
            <a:endParaRPr lang="sk-SK"/>
          </a:p>
        </p:txBody>
      </p:sp>
      <p:pic>
        <p:nvPicPr>
          <p:cNvPr id="1026" name="Picture 2" descr="Training time graphic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86" y="1058863"/>
            <a:ext cx="6572829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50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Praktické v</a:t>
            </a:r>
            <a:r>
              <a:rPr lang="en-US" dirty="0" err="1" smtClean="0"/>
              <a:t>yu</a:t>
            </a:r>
            <a:r>
              <a:rPr lang="sk-SK" dirty="0" smtClean="0"/>
              <a:t>žitie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dirty="0" err="1" smtClean="0"/>
              <a:t>Agregácie</a:t>
            </a:r>
            <a:endParaRPr lang="sk-SK" dirty="0" smtClean="0"/>
          </a:p>
          <a:p>
            <a:pPr lvl="1"/>
            <a:r>
              <a:rPr lang="sk-SK" dirty="0" err="1" smtClean="0"/>
              <a:t>Agregácia</a:t>
            </a:r>
            <a:r>
              <a:rPr lang="sk-SK" dirty="0" smtClean="0"/>
              <a:t> = kombinácia </a:t>
            </a:r>
            <a:r>
              <a:rPr lang="sk-SK" dirty="0"/>
              <a:t>1</a:t>
            </a:r>
            <a:r>
              <a:rPr lang="sk-SK" dirty="0" smtClean="0"/>
              <a:t>-N blokov a 0-N metrík</a:t>
            </a:r>
          </a:p>
          <a:p>
            <a:pPr lvl="2"/>
            <a:r>
              <a:rPr lang="sk-SK" dirty="0" smtClean="0"/>
              <a:t>SELECT </a:t>
            </a:r>
            <a:r>
              <a:rPr lang="sk-SK" dirty="0" smtClean="0">
                <a:solidFill>
                  <a:srgbClr val="FF0000"/>
                </a:solidFill>
              </a:rPr>
              <a:t>COUNT(COLOR)</a:t>
            </a:r>
            <a:r>
              <a:rPr lang="sk-SK" dirty="0" smtClean="0"/>
              <a:t> - metrika</a:t>
            </a:r>
          </a:p>
          <a:p>
            <a:pPr marL="914400" lvl="2" indent="0">
              <a:buNone/>
            </a:pPr>
            <a:r>
              <a:rPr lang="sk-SK" dirty="0"/>
              <a:t> </a:t>
            </a:r>
            <a:r>
              <a:rPr lang="sk-SK" dirty="0" smtClean="0"/>
              <a:t>     FROM TABLE</a:t>
            </a:r>
          </a:p>
          <a:p>
            <a:pPr marL="914400" lvl="2" indent="0">
              <a:buNone/>
            </a:pPr>
            <a:r>
              <a:rPr lang="sk-SK" dirty="0"/>
              <a:t> </a:t>
            </a:r>
            <a:r>
              <a:rPr lang="sk-SK" dirty="0" smtClean="0"/>
              <a:t>     </a:t>
            </a:r>
            <a:r>
              <a:rPr lang="sk-SK" dirty="0" smtClean="0">
                <a:solidFill>
                  <a:srgbClr val="FF0000"/>
                </a:solidFill>
              </a:rPr>
              <a:t>GROUP BY COLOR</a:t>
            </a:r>
            <a:r>
              <a:rPr lang="sk-SK" dirty="0" smtClean="0"/>
              <a:t> - blok</a:t>
            </a:r>
          </a:p>
          <a:p>
            <a:pPr lvl="1"/>
            <a:r>
              <a:rPr lang="sk-SK" dirty="0" smtClean="0"/>
              <a:t>Časové, lokalizačné, ...</a:t>
            </a:r>
          </a:p>
          <a:p>
            <a:pPr lvl="1"/>
            <a:r>
              <a:rPr lang="sk-SK" dirty="0" smtClean="0"/>
              <a:t>Signifikantné vzťahy</a:t>
            </a:r>
          </a:p>
          <a:p>
            <a:pPr lvl="2"/>
            <a:r>
              <a:rPr lang="sk-SK" dirty="0" smtClean="0"/>
              <a:t>Typicky typické</a:t>
            </a:r>
          </a:p>
          <a:p>
            <a:pPr lvl="2"/>
            <a:r>
              <a:rPr lang="sk-SK" dirty="0"/>
              <a:t>Typicky </a:t>
            </a:r>
            <a:r>
              <a:rPr lang="sk-SK" dirty="0" smtClean="0"/>
              <a:t>atypické</a:t>
            </a:r>
          </a:p>
          <a:p>
            <a:pPr lvl="2"/>
            <a:r>
              <a:rPr lang="sk-SK" b="1" dirty="0" smtClean="0">
                <a:solidFill>
                  <a:srgbClr val="FF0000"/>
                </a:solidFill>
              </a:rPr>
              <a:t>Atypicky typické</a:t>
            </a:r>
          </a:p>
          <a:p>
            <a:pPr lvl="2"/>
            <a:r>
              <a:rPr lang="sk-SK" b="1" dirty="0" smtClean="0">
                <a:solidFill>
                  <a:srgbClr val="FF0000"/>
                </a:solidFill>
              </a:rPr>
              <a:t>Atypicky atypické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115616" y="674989"/>
            <a:ext cx="7200800" cy="424847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k-SK" b="1" dirty="0" smtClean="0"/>
              <a:t>Typicky typické</a:t>
            </a:r>
            <a:endParaRPr lang="sk-SK" b="1" dirty="0"/>
          </a:p>
        </p:txBody>
      </p:sp>
      <p:sp>
        <p:nvSpPr>
          <p:cNvPr id="9" name="Oval 8"/>
          <p:cNvSpPr/>
          <p:nvPr/>
        </p:nvSpPr>
        <p:spPr>
          <a:xfrm>
            <a:off x="4067944" y="1491630"/>
            <a:ext cx="3816424" cy="280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Signifikantné vzťahy</a:t>
            </a:r>
            <a:endParaRPr lang="sk-SK" dirty="0"/>
          </a:p>
        </p:txBody>
      </p:sp>
      <p:sp>
        <p:nvSpPr>
          <p:cNvPr id="5" name="Oval 4"/>
          <p:cNvSpPr/>
          <p:nvPr/>
        </p:nvSpPr>
        <p:spPr>
          <a:xfrm>
            <a:off x="4427984" y="1635646"/>
            <a:ext cx="3096344" cy="25922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Oblasť záujmu</a:t>
            </a:r>
            <a:endParaRPr lang="sk-SK" b="1" dirty="0"/>
          </a:p>
        </p:txBody>
      </p:sp>
      <p:sp>
        <p:nvSpPr>
          <p:cNvPr id="7" name="Oval 6"/>
          <p:cNvSpPr/>
          <p:nvPr/>
        </p:nvSpPr>
        <p:spPr>
          <a:xfrm>
            <a:off x="5230924" y="3168094"/>
            <a:ext cx="1490464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b="1" dirty="0"/>
              <a:t>Typicky atypické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1756" y="1202558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r>
              <a:rPr lang="sk-SK" b="1" dirty="0" smtClean="0"/>
              <a:t>Atypicky typické</a:t>
            </a:r>
          </a:p>
        </p:txBody>
      </p:sp>
    </p:spTree>
    <p:extLst>
      <p:ext uri="{BB962C8B-B14F-4D97-AF65-F5344CB8AC3E}">
        <p14:creationId xmlns:p14="http://schemas.microsoft.com/office/powerpoint/2010/main" val="21406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Signifikantné vzťahy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B2B zákazníci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Aspoň 1 SN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Viac ako 1000 SN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Viac ako 100 SN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Pr</a:t>
            </a:r>
            <a:r>
              <a:rPr lang="sk-SK" dirty="0">
                <a:solidFill>
                  <a:schemeClr val="tx1"/>
                </a:solidFill>
              </a:rPr>
              <a:t>á</a:t>
            </a:r>
            <a:r>
              <a:rPr lang="sk-SK" dirty="0" smtClean="0">
                <a:solidFill>
                  <a:schemeClr val="tx1"/>
                </a:solidFill>
              </a:rPr>
              <a:t>ve 1 SN</a:t>
            </a:r>
          </a:p>
          <a:p>
            <a:pPr lvl="1"/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Signifikantné vzťahy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B2B zákazníci</a:t>
            </a: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Aspoň 1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sk-SK" dirty="0" err="1" smtClean="0">
                <a:solidFill>
                  <a:schemeClr val="tx1"/>
                </a:solidFill>
              </a:rPr>
              <a:t>el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sk-SK" dirty="0" smtClean="0">
                <a:solidFill>
                  <a:schemeClr val="tx1"/>
                </a:solidFill>
              </a:rPr>
              <a:t> č.</a:t>
            </a:r>
            <a:r>
              <a:rPr lang="en-US" dirty="0" smtClean="0">
                <a:solidFill>
                  <a:schemeClr val="tx1"/>
                </a:solidFill>
              </a:rPr>
              <a:t> - </a:t>
            </a:r>
            <a:r>
              <a:rPr lang="sk-SK" dirty="0"/>
              <a:t>Typicky </a:t>
            </a:r>
            <a:r>
              <a:rPr lang="sk-SK" dirty="0" smtClean="0"/>
              <a:t>typické</a:t>
            </a:r>
            <a:endParaRPr lang="sk-SK" dirty="0" smtClean="0">
              <a:solidFill>
                <a:schemeClr val="tx1"/>
              </a:solidFill>
            </a:endParaRP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Viac ako 1000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sk-SK" dirty="0" err="1" smtClean="0">
                <a:solidFill>
                  <a:schemeClr val="tx1"/>
                </a:solidFill>
              </a:rPr>
              <a:t>el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sk-SK" dirty="0" smtClean="0">
                <a:solidFill>
                  <a:schemeClr val="tx1"/>
                </a:solidFill>
              </a:rPr>
              <a:t> č</a:t>
            </a:r>
            <a:r>
              <a:rPr lang="sk-SK" dirty="0">
                <a:solidFill>
                  <a:schemeClr val="tx1"/>
                </a:solidFill>
              </a:rPr>
              <a:t>.</a:t>
            </a:r>
            <a:r>
              <a:rPr lang="en-US" dirty="0" smtClean="0">
                <a:solidFill>
                  <a:schemeClr val="tx1"/>
                </a:solidFill>
              </a:rPr>
              <a:t> - </a:t>
            </a:r>
            <a:r>
              <a:rPr lang="sk-SK" dirty="0"/>
              <a:t>Typicky </a:t>
            </a:r>
            <a:r>
              <a:rPr lang="sk-SK" dirty="0" smtClean="0"/>
              <a:t>atypické</a:t>
            </a:r>
            <a:endParaRPr lang="sk-SK" dirty="0" smtClean="0">
              <a:solidFill>
                <a:schemeClr val="tx1"/>
              </a:solidFill>
            </a:endParaRP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Viac ako 100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sk-SK" dirty="0" err="1" smtClean="0">
                <a:solidFill>
                  <a:schemeClr val="tx1"/>
                </a:solidFill>
              </a:rPr>
              <a:t>el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sk-SK" dirty="0" smtClean="0">
                <a:solidFill>
                  <a:schemeClr val="tx1"/>
                </a:solidFill>
              </a:rPr>
              <a:t> č</a:t>
            </a:r>
            <a:r>
              <a:rPr lang="sk-SK" dirty="0">
                <a:solidFill>
                  <a:schemeClr val="tx1"/>
                </a:solidFill>
              </a:rPr>
              <a:t>.</a:t>
            </a:r>
            <a:r>
              <a:rPr lang="en-US" dirty="0" smtClean="0">
                <a:solidFill>
                  <a:schemeClr val="tx1"/>
                </a:solidFill>
              </a:rPr>
              <a:t> - </a:t>
            </a:r>
            <a:r>
              <a:rPr lang="sk-SK" b="1" dirty="0">
                <a:solidFill>
                  <a:srgbClr val="FF0000"/>
                </a:solidFill>
              </a:rPr>
              <a:t>Atypicky typické</a:t>
            </a:r>
            <a:endParaRPr lang="sk-SK" dirty="0" smtClean="0">
              <a:solidFill>
                <a:schemeClr val="tx1"/>
              </a:solidFill>
            </a:endParaRPr>
          </a:p>
          <a:p>
            <a:pPr lvl="1"/>
            <a:r>
              <a:rPr lang="sk-SK" dirty="0" smtClean="0">
                <a:solidFill>
                  <a:schemeClr val="tx1"/>
                </a:solidFill>
              </a:rPr>
              <a:t>Pr</a:t>
            </a:r>
            <a:r>
              <a:rPr lang="sk-SK" dirty="0">
                <a:solidFill>
                  <a:schemeClr val="tx1"/>
                </a:solidFill>
              </a:rPr>
              <a:t>á</a:t>
            </a:r>
            <a:r>
              <a:rPr lang="sk-SK" dirty="0" smtClean="0">
                <a:solidFill>
                  <a:schemeClr val="tx1"/>
                </a:solidFill>
              </a:rPr>
              <a:t>ve 1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sk-SK" dirty="0" err="1" smtClean="0">
                <a:solidFill>
                  <a:schemeClr val="tx1"/>
                </a:solidFill>
              </a:rPr>
              <a:t>el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sk-SK" dirty="0" smtClean="0">
                <a:solidFill>
                  <a:schemeClr val="tx1"/>
                </a:solidFill>
              </a:rPr>
              <a:t> č</a:t>
            </a:r>
            <a:r>
              <a:rPr lang="sk-SK" dirty="0">
                <a:solidFill>
                  <a:schemeClr val="tx1"/>
                </a:solidFill>
              </a:rPr>
              <a:t>.</a:t>
            </a:r>
            <a:r>
              <a:rPr lang="en-US" dirty="0" smtClean="0">
                <a:solidFill>
                  <a:schemeClr val="tx1"/>
                </a:solidFill>
              </a:rPr>
              <a:t> - </a:t>
            </a:r>
            <a:r>
              <a:rPr lang="sk-SK" b="1" dirty="0">
                <a:solidFill>
                  <a:srgbClr val="FF0000"/>
                </a:solidFill>
              </a:rPr>
              <a:t>Atypicky atypické</a:t>
            </a:r>
            <a:endParaRPr lang="sk-SK" dirty="0" smtClean="0">
              <a:solidFill>
                <a:schemeClr val="tx1"/>
              </a:solidFill>
            </a:endParaRPr>
          </a:p>
          <a:p>
            <a:pPr lvl="1"/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4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1059582"/>
            <a:ext cx="7560432" cy="3600400"/>
          </a:xfrm>
        </p:spPr>
        <p:txBody>
          <a:bodyPr/>
          <a:lstStyle/>
          <a:p>
            <a:endParaRPr lang="sk-SK" sz="900" dirty="0"/>
          </a:p>
          <a:p>
            <a:pPr marL="0" indent="0" algn="ctr">
              <a:buNone/>
            </a:pPr>
            <a:r>
              <a:rPr lang="sk-SK" i="1" dirty="0" smtClean="0"/>
              <a:t>„Ako softwarovým inžinierom je Vám jasné, že ak si to viete predstaviť, potom to viete aj vybudovať.“</a:t>
            </a:r>
          </a:p>
          <a:p>
            <a:pPr marL="0" indent="0">
              <a:buNone/>
            </a:pPr>
            <a:r>
              <a:rPr lang="sk-SK" dirty="0" smtClean="0"/>
              <a:t>					</a:t>
            </a:r>
            <a:r>
              <a:rPr lang="sk-SK" dirty="0" err="1" smtClean="0"/>
              <a:t>Uri</a:t>
            </a:r>
            <a:r>
              <a:rPr lang="sk-SK" dirty="0" smtClean="0"/>
              <a:t> </a:t>
            </a:r>
            <a:r>
              <a:rPr lang="sk-SK" dirty="0" err="1" smtClean="0"/>
              <a:t>Levine</a:t>
            </a:r>
            <a:endParaRPr lang="sk-SK" dirty="0" smtClean="0"/>
          </a:p>
          <a:p>
            <a:pPr marL="0" indent="0">
              <a:buNone/>
            </a:pPr>
            <a:endParaRPr lang="en-US" dirty="0" smtClean="0"/>
          </a:p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687286"/>
            <a:ext cx="3528392" cy="1984721"/>
          </a:xfrm>
          <a:prstGeom prst="rect">
            <a:avLst/>
          </a:prstGeom>
          <a:effectLst>
            <a:outerShdw blurRad="2286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71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Picture 5" descr="http://static.liveplace.gr/img/stories/2016/11/mobiletraff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4" y="771550"/>
            <a:ext cx="6912768" cy="386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2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Picture 5" descr="http://static.liveplace.gr/img/stories/2016/11/mobiletraff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4" y="771550"/>
            <a:ext cx="6912768" cy="386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atic2.wizcase.com/wp-content/uploads/2018/06/xInternetTrends_OnlineBehavior-19_optimized-1024x538.jpg.pagespeed.ic.mMjAoL2a_1.web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9782"/>
            <a:ext cx="4176464" cy="21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econnectivist-img.s3.amazonaws.com/wp-content/uploads/2014/05/Unknow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27" y="891120"/>
            <a:ext cx="6832840" cy="384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028" name="Picture 4" descr="Výsledok vyhľadávania obrázkov pre dopyt 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094" y="252000"/>
            <a:ext cx="1441004" cy="20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915566"/>
            <a:ext cx="5762625" cy="3295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4371950"/>
            <a:ext cx="47815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História, technológie a trendy</a:t>
            </a:r>
            <a:endParaRPr lang="sk-SK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 err="1" smtClean="0"/>
              <a:t>Softec</a:t>
            </a:r>
            <a:endParaRPr lang="sk-SK" sz="28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40B643BC-AB13-4FFC-879B-BB675F7A9051}" type="datetime1">
              <a:rPr lang="en-US" smtClean="0"/>
              <a:t>12/4/2018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917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Trendy vývoja technológií</a:t>
            </a:r>
            <a:endParaRPr lang="sk-SK" dirty="0"/>
          </a:p>
        </p:txBody>
      </p:sp>
      <p:pic>
        <p:nvPicPr>
          <p:cNvPr id="4098" name="Picture 2" descr="http://1.bp.blogspot.com/-Kw_rRWWaT8Q/VCmsRbsK-oI/AAAAAAAAAO4/DwNKsFWf7U4/s1600/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02" y="699542"/>
            <a:ext cx="728991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9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75606"/>
            <a:ext cx="8892480" cy="3143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Trendy vývoja technológií</a:t>
            </a:r>
            <a:endParaRPr lang="sk-SK" dirty="0"/>
          </a:p>
        </p:txBody>
      </p:sp>
      <p:sp>
        <p:nvSpPr>
          <p:cNvPr id="26" name="TextBox 25"/>
          <p:cNvSpPr txBox="1"/>
          <p:nvPr/>
        </p:nvSpPr>
        <p:spPr>
          <a:xfrm>
            <a:off x="827584" y="3723878"/>
            <a:ext cx="1296144" cy="2160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sz="1400" dirty="0" smtClean="0"/>
              <a:t>Map Reduce</a:t>
            </a:r>
            <a:endParaRPr lang="sk-SK" sz="1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275856" y="3723878"/>
            <a:ext cx="1296144" cy="21602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en-US" sz="1400" dirty="0" smtClean="0"/>
              <a:t>Big SQL</a:t>
            </a:r>
            <a:endParaRPr lang="sk-SK" sz="14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5580112" y="3723878"/>
            <a:ext cx="1296144" cy="21602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en-US" sz="1400" dirty="0" smtClean="0"/>
              <a:t>Big Solutions</a:t>
            </a:r>
            <a:endParaRPr lang="sk-SK" sz="14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7740352" y="3723878"/>
            <a:ext cx="1296144" cy="2160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sz="1400" dirty="0" smtClean="0"/>
              <a:t>Data Experience</a:t>
            </a:r>
            <a:endParaRPr lang="sk-SK" sz="1400" dirty="0" smtClean="0"/>
          </a:p>
        </p:txBody>
      </p:sp>
      <p:pic>
        <p:nvPicPr>
          <p:cNvPr id="31" name="Picture 20" descr="Image result for kafka logo tran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275606"/>
            <a:ext cx="529176" cy="5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Image result for cloudera impal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9163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hadoo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5646"/>
            <a:ext cx="163218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Image result for cloudera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91830"/>
            <a:ext cx="720080" cy="22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Image result for databrick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63838"/>
            <a:ext cx="1008112" cy="17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hive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7654"/>
            <a:ext cx="640071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Image result for apache pig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9702"/>
            <a:ext cx="1608113" cy="84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Image result for apache spark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05208"/>
            <a:ext cx="936104" cy="5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Image result for elasticsearch logo transparen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71" y="1059582"/>
            <a:ext cx="1251633" cy="65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847599"/>
            <a:ext cx="4464496" cy="41114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Trendy vývoja technológií</a:t>
            </a:r>
          </a:p>
        </p:txBody>
      </p:sp>
    </p:spTree>
    <p:extLst>
      <p:ext uri="{BB962C8B-B14F-4D97-AF65-F5344CB8AC3E}">
        <p14:creationId xmlns:p14="http://schemas.microsoft.com/office/powerpoint/2010/main" val="373644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Trendy </a:t>
            </a:r>
            <a:r>
              <a:rPr lang="sk-SK" dirty="0" smtClean="0"/>
              <a:t>vývoja záujmu o tému</a:t>
            </a:r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87574"/>
            <a:ext cx="809863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2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Trendy vývoja technológií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hlinkClick r:id="rId3"/>
              </a:rPr>
              <a:t>http://db-engines.com/en/ranking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://hadoopecosystemtable.github.io/</a:t>
            </a:r>
          </a:p>
          <a:p>
            <a:r>
              <a:rPr lang="sk-SK" dirty="0" smtClean="0">
                <a:hlinkClick r:id="rId3"/>
              </a:rPr>
              <a:t>https</a:t>
            </a:r>
            <a:r>
              <a:rPr lang="sk-SK" dirty="0">
                <a:hlinkClick r:id="rId3"/>
              </a:rPr>
              <a:t>://</a:t>
            </a:r>
            <a:r>
              <a:rPr lang="sk-SK" dirty="0" smtClean="0">
                <a:hlinkClick r:id="rId3"/>
              </a:rPr>
              <a:t>github.com/elastic/elasticsearch/graphs/contributors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github.com/apache/lucene-solr/graphs/contributors</a:t>
            </a:r>
            <a:endParaRPr lang="sk-SK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github.com/apache/kafka/graphs/contributors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github.com/apache/spark/graphs/contributors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github.com/Alluxio/alluxio/graphs/contributors</a:t>
            </a:r>
            <a:endParaRPr lang="en-US" dirty="0" smtClean="0"/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github.com/apache/hadoop/graphs/contributors</a:t>
            </a:r>
            <a:endParaRPr lang="en-US" dirty="0" smtClean="0"/>
          </a:p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github.com/apache/tez/graphs/contributors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550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05BE9-9AAF-4334-9E16-84388EADF771}" type="slidenum">
              <a:rPr lang="sk-SK" smtClean="0"/>
              <a:t>3</a:t>
            </a:fld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86642"/>
            <a:ext cx="9129713" cy="50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/>
              <a:t>Architek</a:t>
            </a:r>
            <a:r>
              <a:rPr lang="sk-SK" sz="4800" b="1" dirty="0" err="1" smtClean="0"/>
              <a:t>úra</a:t>
            </a:r>
            <a:endParaRPr lang="sk-SK" sz="48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err="1" smtClean="0"/>
              <a:t>Softec</a:t>
            </a:r>
            <a:endParaRPr lang="sk-SK" sz="24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40B643BC-AB13-4FFC-879B-BB675F7A9051}" type="datetime1">
              <a:rPr lang="en-US" smtClean="0"/>
              <a:t>12/4/2018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069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Architektúra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Rôznorodé dáta je potrebné:</a:t>
            </a:r>
          </a:p>
          <a:p>
            <a:pPr lvl="1"/>
            <a:r>
              <a:rPr lang="sk-SK" dirty="0" smtClean="0"/>
              <a:t>Zozbierať a distribuovať na spracovanie</a:t>
            </a:r>
          </a:p>
          <a:p>
            <a:pPr lvl="1"/>
            <a:r>
              <a:rPr lang="sk-SK" dirty="0" smtClean="0"/>
              <a:t>Spracovať, analyzovať a uložiť</a:t>
            </a:r>
          </a:p>
          <a:p>
            <a:pPr lvl="1"/>
            <a:r>
              <a:rPr lang="sk-SK" dirty="0" smtClean="0"/>
              <a:t>Čítať</a:t>
            </a:r>
            <a:endParaRPr lang="en-US" dirty="0" smtClean="0"/>
          </a:p>
          <a:p>
            <a:pPr lvl="1"/>
            <a:r>
              <a:rPr lang="en-US" dirty="0" err="1" smtClean="0"/>
              <a:t>Zobrazi</a:t>
            </a:r>
            <a:r>
              <a:rPr lang="sk-SK" dirty="0" smtClean="0"/>
              <a:t>ť</a:t>
            </a:r>
          </a:p>
        </p:txBody>
      </p:sp>
      <p:pic>
        <p:nvPicPr>
          <p:cNvPr id="1026" name="Picture 2" descr="http://www.startupacademy.co.ke/blog/wp-content/uploads/2014/06/3132_BigData_SourceOfBig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69861"/>
            <a:ext cx="2493299" cy="2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01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Architekt</a:t>
            </a:r>
            <a:r>
              <a:rPr lang="sk-SK" dirty="0" err="1"/>
              <a:t>úra</a:t>
            </a:r>
            <a:endParaRPr lang="sk-SK" dirty="0"/>
          </a:p>
        </p:txBody>
      </p:sp>
      <p:pic>
        <p:nvPicPr>
          <p:cNvPr id="2050" name="Picture 2" descr="Image result for red queen princi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9542"/>
            <a:ext cx="8689885" cy="321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9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Architekt</a:t>
            </a:r>
            <a:r>
              <a:rPr lang="sk-SK" dirty="0" err="1"/>
              <a:t>úra</a:t>
            </a:r>
            <a:endParaRPr lang="sk-SK" dirty="0"/>
          </a:p>
        </p:txBody>
      </p:sp>
      <p:pic>
        <p:nvPicPr>
          <p:cNvPr id="2050" name="Picture 2" descr="Image result for red queen princi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9542"/>
            <a:ext cx="8689885" cy="321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media.licdn.com/media/gcrc/dms/image/C4E12AQHBH3LCgv8Qqw/article-cover_image-shrink_600_2000/0?e=1547078400&amp;v=beta&amp;t=tbdzdzPkyAhjw2iWHH71_MFoaN4RXCawEYh6InFSwo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13610"/>
            <a:ext cx="2520280" cy="135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9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Architekt</a:t>
            </a:r>
            <a:r>
              <a:rPr lang="sk-SK" dirty="0" err="1"/>
              <a:t>úra</a:t>
            </a:r>
            <a:endParaRPr lang="sk-SK" dirty="0"/>
          </a:p>
        </p:txBody>
      </p:sp>
      <p:pic>
        <p:nvPicPr>
          <p:cNvPr id="3076" name="Picture 4" descr="Image result for anna karenina princi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9268"/>
            <a:ext cx="5472608" cy="41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anna karenina princi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55726"/>
            <a:ext cx="18669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91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55" y="674340"/>
            <a:ext cx="8239125" cy="4057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Architekt</a:t>
            </a:r>
            <a:r>
              <a:rPr lang="sk-SK" dirty="0" err="1"/>
              <a:t>úra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79" y="627533"/>
            <a:ext cx="8242995" cy="40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Distribuovaná architektúra</a:t>
            </a:r>
            <a:endParaRPr lang="sk-SK" dirty="0"/>
          </a:p>
        </p:txBody>
      </p:sp>
      <p:pic>
        <p:nvPicPr>
          <p:cNvPr id="1026" name="Picture 2" descr="HDFS DataN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1550"/>
            <a:ext cx="6696744" cy="410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Distribuovaná architektúra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131590"/>
            <a:ext cx="5071110" cy="273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k-SK" dirty="0" smtClean="0"/>
              <a:t>Vertikálne – má svoje limity</a:t>
            </a:r>
          </a:p>
          <a:p>
            <a:r>
              <a:rPr lang="sk-SK" dirty="0" smtClean="0"/>
              <a:t>Horizontálne </a:t>
            </a:r>
            <a:r>
              <a:rPr lang="en-US" dirty="0" smtClean="0"/>
              <a:t>-</a:t>
            </a:r>
            <a:r>
              <a:rPr lang="sk-SK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lvl="1"/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Škálovanie</a:t>
            </a:r>
            <a:endParaRPr lang="sk-SK" dirty="0"/>
          </a:p>
        </p:txBody>
      </p:sp>
      <p:pic>
        <p:nvPicPr>
          <p:cNvPr id="1026" name="Picture 2" descr="Výsledok vyhľadávania obrázkov pre dopyt vertical vs horizontal sca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99" y="1923678"/>
            <a:ext cx="59626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BIG DATA </a:t>
            </a:r>
            <a:r>
              <a:rPr lang="sk-SK" dirty="0" err="1"/>
              <a:t>vs</a:t>
            </a:r>
            <a:r>
              <a:rPr lang="sk-SK" dirty="0"/>
              <a:t>. SQL</a:t>
            </a:r>
          </a:p>
        </p:txBody>
      </p:sp>
      <p:pic>
        <p:nvPicPr>
          <p:cNvPr id="4098" name="Picture 1" descr="https://www.confluent.io/wp-content/uploads/imag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61912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6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2800" b="0" dirty="0"/>
              <a:t>Charakteristika dát a pojem Big</a:t>
            </a:r>
            <a:r>
              <a:rPr lang="en-US" sz="2800" b="0" dirty="0"/>
              <a:t> </a:t>
            </a:r>
            <a:r>
              <a:rPr lang="sk-SK" sz="2800" b="0" dirty="0" err="1"/>
              <a:t>Data</a:t>
            </a:r>
            <a:endParaRPr lang="sk-SK" sz="28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99592" y="843558"/>
            <a:ext cx="3744416" cy="3528392"/>
          </a:xfrm>
        </p:spPr>
        <p:txBody>
          <a:bodyPr/>
          <a:lstStyle/>
          <a:p>
            <a:pPr marL="0" indent="0">
              <a:buNone/>
            </a:pPr>
            <a:r>
              <a:rPr lang="sk-SK" sz="1400" dirty="0"/>
              <a:t>Ide o riešenia úloh v IT, ktoré sa vyznačujú 4V</a:t>
            </a:r>
          </a:p>
          <a:p>
            <a:pPr marL="285750" indent="-285750">
              <a:buFont typeface="Arial" charset="0"/>
              <a:buChar char="•"/>
            </a:pPr>
            <a:r>
              <a:rPr lang="sk-SK" sz="1400" u="sng" dirty="0" err="1"/>
              <a:t>Volume</a:t>
            </a:r>
            <a:r>
              <a:rPr lang="sk-SK" sz="1400" dirty="0"/>
              <a:t> (objem) - objem dát rastie exponenciálne</a:t>
            </a:r>
          </a:p>
          <a:p>
            <a:pPr marL="285750" indent="-285750">
              <a:buFont typeface="Arial" charset="0"/>
              <a:buChar char="•"/>
            </a:pPr>
            <a:r>
              <a:rPr lang="sk-SK" sz="1400" u="sng" dirty="0" err="1"/>
              <a:t>Velocity</a:t>
            </a:r>
            <a:r>
              <a:rPr lang="sk-SK" sz="1400" dirty="0"/>
              <a:t> (rýchlosť) - okamžité spracovanie veľkého objemu priebežne vznikajúcich dát.</a:t>
            </a:r>
          </a:p>
          <a:p>
            <a:pPr marL="285750" indent="-285750">
              <a:buFont typeface="Arial" charset="0"/>
              <a:buChar char="•"/>
            </a:pPr>
            <a:r>
              <a:rPr lang="sk-SK" sz="1400" u="sng" dirty="0"/>
              <a:t>Variety</a:t>
            </a:r>
            <a:r>
              <a:rPr lang="sk-SK" sz="1400" dirty="0"/>
              <a:t> (rôznorodosť, variabilita) - okrem obvyklých štruktúrovaných dát ide o úlohy spracovávajúce neštruktúrované texty, ale </a:t>
            </a:r>
            <a:r>
              <a:rPr lang="sk-SK" sz="1400" dirty="0" err="1"/>
              <a:t>j</a:t>
            </a:r>
            <a:r>
              <a:rPr lang="sk-SK" sz="1400" dirty="0"/>
              <a:t> rôzne typy multimediálnych dát.</a:t>
            </a:r>
          </a:p>
          <a:p>
            <a:pPr marL="285750" indent="-285750">
              <a:buFont typeface="Arial" charset="0"/>
              <a:buChar char="•"/>
            </a:pPr>
            <a:r>
              <a:rPr lang="sk-SK" sz="1400" u="sng" dirty="0"/>
              <a:t>Veracity</a:t>
            </a:r>
            <a:r>
              <a:rPr lang="sk-SK" sz="1400" dirty="0"/>
              <a:t> (vierohodnosť) - neistá vierohodnosť dát v dôsledku ich nekonzistencie, neúplnosti, nejasnosti a podobne. Vhodným príkladom sú údaje čerpané z komunikácie na sociálnych sieťach</a:t>
            </a:r>
            <a:r>
              <a:rPr lang="sk-SK" sz="1400" dirty="0" smtClean="0"/>
              <a:t>.</a:t>
            </a:r>
            <a:endParaRPr lang="sk-SK" sz="1400" dirty="0"/>
          </a:p>
        </p:txBody>
      </p:sp>
      <p:pic>
        <p:nvPicPr>
          <p:cNvPr id="1026" name="Picture 2" descr="Výsledok vyhľadávania obrázkov pre dopyt big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35646"/>
            <a:ext cx="432724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BIG DATA </a:t>
            </a:r>
            <a:r>
              <a:rPr lang="sk-SK" dirty="0" err="1"/>
              <a:t>vs</a:t>
            </a:r>
            <a:r>
              <a:rPr lang="sk-SK" dirty="0"/>
              <a:t>. SQL</a:t>
            </a:r>
          </a:p>
        </p:txBody>
      </p:sp>
      <p:pic>
        <p:nvPicPr>
          <p:cNvPr id="1028" name="Picture 4" descr="https://media.licdn.com/mpr/mpr/shrinknp_800_800/AAEAAQAAAAAAAAYCAAAAJDgzMDAyZjExLTFlODgtNDBjYy1iN2QyLWNmNDM4ZGEwNWRjO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72" y="2643758"/>
            <a:ext cx="3813870" cy="204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ok vyhľadávania obrázkov pre dopyt cap theorem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4763165" cy="35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CAP Theorem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900000" y="915566"/>
            <a:ext cx="7704448" cy="3744415"/>
          </a:xfrm>
        </p:spPr>
        <p:txBody>
          <a:bodyPr>
            <a:normAutofit fontScale="70000" lnSpcReduction="20000"/>
          </a:bodyPr>
          <a:lstStyle/>
          <a:p>
            <a:r>
              <a:rPr lang="en-US" sz="3800" dirty="0" smtClean="0"/>
              <a:t>CAP</a:t>
            </a:r>
            <a:r>
              <a:rPr lang="sk-SK" sz="3800" dirty="0" smtClean="0"/>
              <a:t> =</a:t>
            </a:r>
            <a:r>
              <a:rPr lang="en-US" sz="3800" dirty="0" smtClean="0"/>
              <a:t> </a:t>
            </a:r>
            <a:r>
              <a:rPr lang="sk-SK" sz="3800" dirty="0" err="1"/>
              <a:t>Consistency</a:t>
            </a:r>
            <a:r>
              <a:rPr lang="en-US" sz="3800" dirty="0"/>
              <a:t>, Availability, Partition tolerance </a:t>
            </a:r>
          </a:p>
          <a:p>
            <a:r>
              <a:rPr lang="sk-SK" dirty="0" smtClean="0"/>
              <a:t>Dostupnosť: zabezpečujeme replikáciou údajov </a:t>
            </a:r>
            <a:r>
              <a:rPr lang="sk-SK" dirty="0"/>
              <a:t>naprieč rôznymi </a:t>
            </a:r>
            <a:r>
              <a:rPr lang="sk-SK" dirty="0" smtClean="0"/>
              <a:t>uzlami</a:t>
            </a:r>
            <a:endParaRPr lang="sk-SK" dirty="0"/>
          </a:p>
          <a:p>
            <a:r>
              <a:rPr lang="sk-SK" dirty="0" smtClean="0"/>
              <a:t>Konzistencia: dosahujeme aktualizáciou údajov v uzloch </a:t>
            </a:r>
            <a:r>
              <a:rPr lang="sk-SK" dirty="0"/>
              <a:t>pred povolením </a:t>
            </a:r>
            <a:r>
              <a:rPr lang="sk-SK" dirty="0" smtClean="0"/>
              <a:t>čítať</a:t>
            </a:r>
            <a:endParaRPr lang="sk-SK" dirty="0"/>
          </a:p>
          <a:p>
            <a:r>
              <a:rPr lang="sk-SK" dirty="0" smtClean="0"/>
              <a:t>Tolerancia k dočasným rozdielom</a:t>
            </a:r>
            <a:r>
              <a:rPr lang="en-US" dirty="0" smtClean="0"/>
              <a:t> </a:t>
            </a:r>
            <a:r>
              <a:rPr lang="sk-SK" dirty="0" smtClean="0"/>
              <a:t>medzi</a:t>
            </a:r>
            <a:r>
              <a:rPr lang="en-US" dirty="0" smtClean="0"/>
              <a:t> </a:t>
            </a:r>
            <a:r>
              <a:rPr lang="sk-SK" dirty="0" smtClean="0"/>
              <a:t>uzlami, ktorá je spôsobená oneskorením aktualizácie </a:t>
            </a:r>
            <a:r>
              <a:rPr lang="sk-SK" dirty="0"/>
              <a:t>medzi </a:t>
            </a:r>
            <a:r>
              <a:rPr lang="sk-SK" dirty="0" smtClean="0"/>
              <a:t>uzlami. Rozhodnutie</a:t>
            </a:r>
            <a:r>
              <a:rPr lang="en-US" dirty="0" smtClean="0"/>
              <a:t> </a:t>
            </a:r>
            <a:r>
              <a:rPr lang="en-US" dirty="0" err="1" smtClean="0"/>
              <a:t>biznisu</a:t>
            </a:r>
            <a:r>
              <a:rPr lang="en-US" dirty="0" smtClean="0"/>
              <a:t>, </a:t>
            </a:r>
            <a:r>
              <a:rPr lang="sk-SK" dirty="0" smtClean="0"/>
              <a:t>či počas prípadného oneskorenia má prioritu:</a:t>
            </a:r>
            <a:endParaRPr lang="sk-SK" dirty="0"/>
          </a:p>
          <a:p>
            <a:pPr lvl="1"/>
            <a:r>
              <a:rPr lang="sk-SK" dirty="0" smtClean="0"/>
              <a:t>vysoká </a:t>
            </a:r>
            <a:r>
              <a:rPr lang="sk-SK" dirty="0"/>
              <a:t>dostupnosť </a:t>
            </a:r>
            <a:r>
              <a:rPr lang="sk-SK" dirty="0" smtClean="0"/>
              <a:t>– systémy, ktoré </a:t>
            </a:r>
            <a:r>
              <a:rPr lang="sk-SK" dirty="0"/>
              <a:t>umožňujú </a:t>
            </a:r>
            <a:r>
              <a:rPr lang="sk-SK" dirty="0" smtClean="0"/>
              <a:t>čítať údaje pred aktualizáciou vo všetkých uzloch</a:t>
            </a:r>
          </a:p>
          <a:p>
            <a:pPr lvl="1"/>
            <a:r>
              <a:rPr lang="sk-SK" dirty="0" smtClean="0"/>
              <a:t>konzistencia – systémy, ktoré pri aktualizácií zamykajú všetky </a:t>
            </a:r>
            <a:r>
              <a:rPr lang="sk-SK" dirty="0"/>
              <a:t>uzly pred </a:t>
            </a:r>
            <a:r>
              <a:rPr lang="sk-SK" dirty="0" smtClean="0"/>
              <a:t>čítaním údajov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24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524337" y="2795391"/>
            <a:ext cx="7704448" cy="36004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Ka</a:t>
            </a:r>
            <a:r>
              <a:rPr lang="sk-SK" dirty="0" err="1" smtClean="0"/>
              <a:t>ždá</a:t>
            </a:r>
            <a:r>
              <a:rPr lang="sk-SK" dirty="0" smtClean="0"/>
              <a:t> otázka si zaslúži svoju vlastnú databázu</a:t>
            </a:r>
            <a:endParaRPr lang="sk-SK" dirty="0"/>
          </a:p>
        </p:txBody>
      </p:sp>
      <p:pic>
        <p:nvPicPr>
          <p:cNvPr id="4" name="Picture 2" descr="Image result for infinity times infi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9582"/>
            <a:ext cx="4762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</a:t>
            </a:r>
            <a:r>
              <a:rPr lang="en-US" dirty="0" err="1"/>
              <a:t>architekt</a:t>
            </a:r>
            <a:r>
              <a:rPr lang="sk-SK" dirty="0" err="1"/>
              <a:t>úra</a:t>
            </a:r>
            <a:endParaRPr lang="sk-SK" dirty="0"/>
          </a:p>
        </p:txBody>
      </p:sp>
      <p:pic>
        <p:nvPicPr>
          <p:cNvPr id="1026" name="Picture 2" descr="LambdaKappa1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43" y="987574"/>
            <a:ext cx="5318633" cy="33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64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Kappa </a:t>
            </a:r>
            <a:r>
              <a:rPr lang="en-US" dirty="0" err="1"/>
              <a:t>architekt</a:t>
            </a:r>
            <a:r>
              <a:rPr lang="sk-SK" dirty="0" err="1"/>
              <a:t>úra</a:t>
            </a:r>
            <a:endParaRPr lang="sk-SK" dirty="0"/>
          </a:p>
        </p:txBody>
      </p:sp>
      <p:pic>
        <p:nvPicPr>
          <p:cNvPr id="2052" name="Picture 4" descr="LambdaKappa1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97" y="1491630"/>
            <a:ext cx="5403726" cy="232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1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ounded Rectangle 147"/>
          <p:cNvSpPr/>
          <p:nvPr/>
        </p:nvSpPr>
        <p:spPr>
          <a:xfrm>
            <a:off x="6001598" y="974072"/>
            <a:ext cx="2350823" cy="3915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514350"/>
            <a:r>
              <a:rPr lang="en-US" sz="525" dirty="0">
                <a:solidFill>
                  <a:prstClr val="black"/>
                </a:solidFill>
                <a:latin typeface="Arial" panose="020B0604020202020204"/>
              </a:rPr>
              <a:t>Data layer</a:t>
            </a:r>
            <a:endParaRPr lang="sk-SK" sz="525" dirty="0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6004643" y="915566"/>
            <a:ext cx="2350823" cy="1638183"/>
            <a:chOff x="3124615" y="231677"/>
            <a:chExt cx="4687745" cy="2982745"/>
          </a:xfrm>
        </p:grpSpPr>
        <p:sp>
          <p:nvSpPr>
            <p:cNvPr id="104" name="Rounded Rectangle 103"/>
            <p:cNvSpPr/>
            <p:nvPr/>
          </p:nvSpPr>
          <p:spPr>
            <a:xfrm>
              <a:off x="3124615" y="231677"/>
              <a:ext cx="4687745" cy="81943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514350"/>
              <a:r>
                <a:rPr lang="en-US" sz="525" dirty="0">
                  <a:solidFill>
                    <a:prstClr val="black"/>
                  </a:solidFill>
                  <a:latin typeface="Arial" panose="020B0604020202020204"/>
                </a:rPr>
                <a:t>Visual  layer</a:t>
              </a:r>
              <a:endParaRPr lang="sk-SK" sz="52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3175504" y="1804992"/>
              <a:ext cx="1142109" cy="140668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514350"/>
              <a:r>
                <a:rPr lang="en-US" sz="525" dirty="0">
                  <a:solidFill>
                    <a:prstClr val="black"/>
                  </a:solidFill>
                  <a:latin typeface="Arial" panose="020B0604020202020204"/>
                </a:rPr>
                <a:t>Data Import</a:t>
              </a:r>
              <a:endParaRPr lang="sk-SK" sz="52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3323631" y="2271969"/>
              <a:ext cx="882982" cy="74578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514350"/>
              <a:endParaRPr lang="sk-SK" sz="52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4467816" y="1807741"/>
              <a:ext cx="1723082" cy="140668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514350"/>
              <a:r>
                <a:rPr lang="en-US" sz="525" dirty="0">
                  <a:solidFill>
                    <a:prstClr val="black"/>
                  </a:solidFill>
                  <a:latin typeface="Arial" panose="020B0604020202020204"/>
                </a:rPr>
                <a:t>Data processing</a:t>
              </a:r>
              <a:endParaRPr lang="sk-SK" sz="52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110" name="Straight Arrow Connector 78"/>
            <p:cNvCxnSpPr>
              <a:stCxn id="108" idx="3"/>
            </p:cNvCxnSpPr>
            <p:nvPr/>
          </p:nvCxnSpPr>
          <p:spPr>
            <a:xfrm flipV="1">
              <a:off x="6190898" y="1641106"/>
              <a:ext cx="107691" cy="927975"/>
            </a:xfrm>
            <a:prstGeom prst="bentConnector2">
              <a:avLst/>
            </a:prstGeom>
            <a:ln w="19050">
              <a:solidFill>
                <a:schemeClr val="accent1">
                  <a:shade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ounded Rectangle 112"/>
            <p:cNvSpPr/>
            <p:nvPr/>
          </p:nvSpPr>
          <p:spPr>
            <a:xfrm>
              <a:off x="4626292" y="2271969"/>
              <a:ext cx="1349219" cy="74578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514350"/>
              <a:endParaRPr lang="sk-SK" sz="52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116" name="Straight Arrow Connector 59"/>
            <p:cNvCxnSpPr/>
            <p:nvPr/>
          </p:nvCxnSpPr>
          <p:spPr>
            <a:xfrm>
              <a:off x="4225900" y="2722760"/>
              <a:ext cx="376882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>
                  <a:shade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ounded Rectangle 116"/>
            <p:cNvSpPr/>
            <p:nvPr/>
          </p:nvSpPr>
          <p:spPr>
            <a:xfrm>
              <a:off x="6374135" y="1804992"/>
              <a:ext cx="1432153" cy="140668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514350"/>
              <a:r>
                <a:rPr lang="en-US" sz="525" dirty="0">
                  <a:solidFill>
                    <a:prstClr val="black"/>
                  </a:solidFill>
                  <a:latin typeface="Arial" panose="020B0604020202020204"/>
                </a:rPr>
                <a:t>Data analytics</a:t>
              </a:r>
              <a:endParaRPr lang="sk-SK" sz="52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6546466" y="2264419"/>
              <a:ext cx="1152128" cy="75333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514350"/>
              <a:endParaRPr lang="sk-SK" sz="52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123" name="Straight Arrow Connector 73"/>
            <p:cNvCxnSpPr/>
            <p:nvPr/>
          </p:nvCxnSpPr>
          <p:spPr>
            <a:xfrm flipV="1">
              <a:off x="6029412" y="2722758"/>
              <a:ext cx="484563" cy="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>
                  <a:shade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ounded Rectangle 123"/>
            <p:cNvSpPr/>
            <p:nvPr/>
          </p:nvSpPr>
          <p:spPr>
            <a:xfrm>
              <a:off x="3774900" y="559453"/>
              <a:ext cx="1231378" cy="39332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514350"/>
              <a:r>
                <a:rPr lang="en-US" sz="525" dirty="0">
                  <a:solidFill>
                    <a:prstClr val="black"/>
                  </a:solidFill>
                  <a:latin typeface="Arial" panose="020B0604020202020204"/>
                </a:rPr>
                <a:t>Graph</a:t>
              </a:r>
              <a:endParaRPr lang="sk-SK" sz="52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3929353" y="1247777"/>
              <a:ext cx="3661550" cy="379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514350"/>
              <a:r>
                <a:rPr lang="en-US" sz="525" dirty="0">
                  <a:solidFill>
                    <a:prstClr val="black"/>
                  </a:solidFill>
                  <a:latin typeface="Arial" panose="020B0604020202020204"/>
                </a:rPr>
                <a:t>Data transformation</a:t>
              </a:r>
              <a:endParaRPr lang="sk-SK" sz="52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5760132" y="555526"/>
            <a:ext cx="2700300" cy="2106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sk-SK" sz="1013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706126" y="2283718"/>
            <a:ext cx="378042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11560" y="2211710"/>
            <a:ext cx="3456384" cy="2808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sk-SK" sz="1013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139" name="Straight Arrow Connector 59"/>
          <p:cNvCxnSpPr>
            <a:stCxn id="3" idx="3"/>
            <a:endCxn id="136" idx="2"/>
          </p:cNvCxnSpPr>
          <p:nvPr/>
        </p:nvCxnSpPr>
        <p:spPr>
          <a:xfrm flipV="1">
            <a:off x="4067944" y="2445736"/>
            <a:ext cx="1260140" cy="117013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ounded Rectangle 127"/>
          <p:cNvSpPr/>
          <p:nvPr/>
        </p:nvSpPr>
        <p:spPr>
          <a:xfrm>
            <a:off x="5004049" y="2122892"/>
            <a:ext cx="648072" cy="3110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36" name="Picture 20" descr="Výsledok vyhľadávania obrázkov pre dopyt apache kafk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54" y="2161858"/>
            <a:ext cx="540060" cy="28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ounded Rectangle 148"/>
          <p:cNvSpPr/>
          <p:nvPr/>
        </p:nvSpPr>
        <p:spPr>
          <a:xfrm>
            <a:off x="6978822" y="1095586"/>
            <a:ext cx="617515" cy="2160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514350"/>
            <a:r>
              <a:rPr lang="en-US" sz="525" dirty="0">
                <a:solidFill>
                  <a:prstClr val="black"/>
                </a:solidFill>
                <a:latin typeface="Arial" panose="020B0604020202020204"/>
              </a:rPr>
              <a:t>Filter</a:t>
            </a:r>
            <a:endParaRPr lang="sk-SK" sz="525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7626894" y="1095586"/>
            <a:ext cx="617515" cy="2160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514350"/>
            <a:r>
              <a:rPr lang="en-US" sz="525" dirty="0">
                <a:solidFill>
                  <a:prstClr val="black"/>
                </a:solidFill>
                <a:latin typeface="Arial" panose="020B0604020202020204"/>
              </a:rPr>
              <a:t>Modal Window</a:t>
            </a:r>
            <a:endParaRPr lang="sk-SK" sz="525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4098" name="Picture 2" descr="Image result for node j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5" y="1419622"/>
            <a:ext cx="238594" cy="27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angular 2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95586"/>
            <a:ext cx="270030" cy="27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Rounded Rectangle 126"/>
          <p:cNvSpPr/>
          <p:nvPr/>
        </p:nvSpPr>
        <p:spPr>
          <a:xfrm>
            <a:off x="3275857" y="1689652"/>
            <a:ext cx="1943671" cy="3240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200" dirty="0">
              <a:solidFill>
                <a:schemeClr val="tx1"/>
              </a:solidFill>
            </a:endParaRPr>
          </a:p>
        </p:txBody>
      </p:sp>
      <p:pic>
        <p:nvPicPr>
          <p:cNvPr id="129" name="Picture 10" descr="Výsledok vyhľadávania obrázkov pre dopyt hdf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720725"/>
            <a:ext cx="1131131" cy="2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Title 2"/>
          <p:cNvSpPr>
            <a:spLocks noGrp="1"/>
          </p:cNvSpPr>
          <p:nvPr>
            <p:ph type="ctrTitle"/>
          </p:nvPr>
        </p:nvSpPr>
        <p:spPr>
          <a:xfrm>
            <a:off x="1818000" y="195486"/>
            <a:ext cx="5778336" cy="378042"/>
          </a:xfrm>
        </p:spPr>
        <p:txBody>
          <a:bodyPr>
            <a:normAutofit/>
          </a:bodyPr>
          <a:lstStyle/>
          <a:p>
            <a:r>
              <a:rPr lang="sk-SK" sz="2100" dirty="0"/>
              <a:t>Rozšírená architektúra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3977934" y="1324573"/>
            <a:ext cx="648072" cy="3110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3275856" y="1311610"/>
            <a:ext cx="648072" cy="3110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50" name="Picture 2" descr="Image result for hive logo transpar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1257604"/>
            <a:ext cx="432048" cy="38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base logo transpar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1203598"/>
            <a:ext cx="720080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Rectangle 158"/>
          <p:cNvSpPr/>
          <p:nvPr/>
        </p:nvSpPr>
        <p:spPr>
          <a:xfrm>
            <a:off x="3005826" y="555526"/>
            <a:ext cx="2700300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sk-SK" sz="1013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4018" y="1284992"/>
            <a:ext cx="486054" cy="350654"/>
          </a:xfrm>
          <a:prstGeom prst="rect">
            <a:avLst/>
          </a:prstGeom>
        </p:spPr>
      </p:pic>
      <p:sp>
        <p:nvSpPr>
          <p:cNvPr id="160" name="Rounded Rectangle 159"/>
          <p:cNvSpPr/>
          <p:nvPr/>
        </p:nvSpPr>
        <p:spPr>
          <a:xfrm>
            <a:off x="4409982" y="840266"/>
            <a:ext cx="810090" cy="363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30" name="Picture 6" descr="Image result for spark sql logo transparen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94" y="825556"/>
            <a:ext cx="612019" cy="3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Rounded Rectangle 161"/>
          <p:cNvSpPr/>
          <p:nvPr/>
        </p:nvSpPr>
        <p:spPr>
          <a:xfrm>
            <a:off x="3275856" y="840267"/>
            <a:ext cx="810090" cy="363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32" name="Picture 8" descr="Image result for cloudera impala logo transparen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84" y="700354"/>
            <a:ext cx="503244" cy="50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TextBox 162"/>
          <p:cNvSpPr txBox="1"/>
          <p:nvPr/>
        </p:nvSpPr>
        <p:spPr>
          <a:xfrm>
            <a:off x="3761910" y="635242"/>
            <a:ext cx="1080120" cy="190314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defTabSz="514350"/>
            <a:r>
              <a:rPr lang="en-US" sz="1013" dirty="0">
                <a:solidFill>
                  <a:prstClr val="black"/>
                </a:solidFill>
                <a:latin typeface="Arial" panose="020B0604020202020204"/>
              </a:rPr>
              <a:t>BI &amp; SQL analytics</a:t>
            </a:r>
            <a:endParaRPr lang="sk-SK" sz="1013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090" y="2291553"/>
            <a:ext cx="3313734" cy="2645216"/>
          </a:xfrm>
          <a:prstGeom prst="rect">
            <a:avLst/>
          </a:prstGeom>
        </p:spPr>
      </p:pic>
      <p:pic>
        <p:nvPicPr>
          <p:cNvPr id="1026" name="Picture 2" descr="Image result for logstash logo transparen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73204"/>
            <a:ext cx="486054" cy="1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kibana logo transparen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354" y="2013688"/>
            <a:ext cx="486054" cy="44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elasticsearch logo transparen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67694"/>
            <a:ext cx="704238" cy="36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5" name="Straight Arrow Connector 59"/>
          <p:cNvCxnSpPr/>
          <p:nvPr/>
        </p:nvCxnSpPr>
        <p:spPr>
          <a:xfrm rot="10800000">
            <a:off x="4193958" y="2121700"/>
            <a:ext cx="756086" cy="162020"/>
          </a:xfrm>
          <a:prstGeom prst="bentConnector3">
            <a:avLst>
              <a:gd name="adj1" fmla="val 100282"/>
            </a:avLst>
          </a:prstGeom>
          <a:ln w="285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swiftyp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31790"/>
            <a:ext cx="2166670" cy="14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Výsledok vyhľadávania obrázkov pre dopyt data scientis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5526"/>
            <a:ext cx="2280699" cy="153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2240" y="627534"/>
            <a:ext cx="864096" cy="27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Streaming</a:t>
            </a:r>
            <a:r>
              <a:rPr lang="sk-SK" dirty="0" smtClean="0"/>
              <a:t> architektúra</a:t>
            </a:r>
            <a:endParaRPr lang="sk-SK" dirty="0"/>
          </a:p>
        </p:txBody>
      </p:sp>
      <p:sp>
        <p:nvSpPr>
          <p:cNvPr id="48" name="Rectangle 47"/>
          <p:cNvSpPr/>
          <p:nvPr/>
        </p:nvSpPr>
        <p:spPr>
          <a:xfrm>
            <a:off x="3437874" y="1275606"/>
            <a:ext cx="2484276" cy="31863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sk-SK" sz="1350" dirty="0" err="1">
                <a:solidFill>
                  <a:schemeClr val="accent1"/>
                </a:solidFill>
              </a:rPr>
              <a:t>Streaming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601670" y="1275606"/>
            <a:ext cx="1728192" cy="31863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sk-SK" sz="1350" dirty="0" err="1">
                <a:solidFill>
                  <a:schemeClr val="accent1"/>
                </a:solidFill>
              </a:rPr>
              <a:t>Data</a:t>
            </a:r>
            <a:r>
              <a:rPr lang="sk-SK" sz="1350" dirty="0">
                <a:solidFill>
                  <a:schemeClr val="accent1"/>
                </a:solidFill>
              </a:rPr>
              <a:t> </a:t>
            </a:r>
            <a:r>
              <a:rPr lang="sk-SK" sz="1350" dirty="0" err="1">
                <a:solidFill>
                  <a:schemeClr val="accent1"/>
                </a:solidFill>
              </a:rPr>
              <a:t>Sources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715970" y="1605930"/>
            <a:ext cx="1505880" cy="101982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sk-SK" sz="1350" dirty="0" err="1">
                <a:solidFill>
                  <a:schemeClr val="accent1"/>
                </a:solidFill>
              </a:rPr>
              <a:t>Streaming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709682" y="3273828"/>
            <a:ext cx="1505880" cy="113412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sk-SK" sz="1350" dirty="0" err="1">
                <a:solidFill>
                  <a:schemeClr val="accent1"/>
                </a:solidFill>
              </a:rPr>
              <a:t>Batch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23982" y="3591576"/>
            <a:ext cx="1283568" cy="2700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1050" dirty="0">
                <a:solidFill>
                  <a:schemeClr val="accent1"/>
                </a:solidFill>
              </a:rPr>
              <a:t>*.tar.</a:t>
            </a:r>
            <a:r>
              <a:rPr lang="sk-SK" sz="1050" dirty="0">
                <a:solidFill>
                  <a:schemeClr val="accent1"/>
                </a:solidFill>
              </a:rPr>
              <a:t>.</a:t>
            </a:r>
            <a:r>
              <a:rPr lang="sk-SK" sz="1050" dirty="0" err="1">
                <a:solidFill>
                  <a:schemeClr val="accent1"/>
                </a:solidFill>
              </a:rPr>
              <a:t>gz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830270" y="1923678"/>
            <a:ext cx="1283568" cy="2700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1050" dirty="0">
                <a:solidFill>
                  <a:schemeClr val="accent1"/>
                </a:solidFill>
              </a:rPr>
              <a:t>*</a:t>
            </a:r>
            <a:r>
              <a:rPr lang="sk-SK" sz="1050" dirty="0">
                <a:solidFill>
                  <a:schemeClr val="accent1"/>
                </a:solidFill>
              </a:rPr>
              <a:t>.ms</a:t>
            </a:r>
            <a:r>
              <a:rPr lang="en-US" sz="1050" dirty="0">
                <a:solidFill>
                  <a:schemeClr val="accent1"/>
                </a:solidFill>
              </a:rPr>
              <a:t>g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830270" y="2247714"/>
            <a:ext cx="1283568" cy="2700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sk-SK" sz="1050" dirty="0">
                <a:solidFill>
                  <a:schemeClr val="accent1"/>
                </a:solidFill>
              </a:rPr>
              <a:t>...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817694" y="3921900"/>
            <a:ext cx="1283568" cy="2700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sk-SK" sz="1050" dirty="0">
                <a:solidFill>
                  <a:schemeClr val="accent1"/>
                </a:solidFill>
              </a:rPr>
              <a:t>...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45886" y="3273828"/>
            <a:ext cx="432048" cy="113412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t" anchorCtr="0"/>
          <a:lstStyle/>
          <a:p>
            <a:r>
              <a:rPr lang="en-US" sz="1050" dirty="0">
                <a:solidFill>
                  <a:schemeClr val="accent1"/>
                </a:solidFill>
              </a:rPr>
              <a:t>Kafka Source</a:t>
            </a:r>
          </a:p>
          <a:p>
            <a:r>
              <a:rPr lang="sk-SK" sz="1050" dirty="0" err="1">
                <a:solidFill>
                  <a:schemeClr val="accent1"/>
                </a:solidFill>
              </a:rPr>
              <a:t>Connect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084168" y="1275606"/>
            <a:ext cx="1674186" cy="31863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sk-SK" sz="1350" dirty="0" err="1">
                <a:solidFill>
                  <a:schemeClr val="accent1"/>
                </a:solidFill>
              </a:rPr>
              <a:t>Data</a:t>
            </a:r>
            <a:r>
              <a:rPr lang="sk-SK" sz="1350" dirty="0">
                <a:solidFill>
                  <a:schemeClr val="accent1"/>
                </a:solidFill>
              </a:rPr>
              <a:t> </a:t>
            </a:r>
            <a:r>
              <a:rPr lang="sk-SK" sz="1350" dirty="0" err="1">
                <a:solidFill>
                  <a:schemeClr val="accent1"/>
                </a:solidFill>
              </a:rPr>
              <a:t>Lake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328084" y="1599642"/>
            <a:ext cx="486054" cy="280831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t" anchorCtr="0"/>
          <a:lstStyle/>
          <a:p>
            <a:r>
              <a:rPr lang="en-US" sz="1050" dirty="0">
                <a:solidFill>
                  <a:schemeClr val="accent1"/>
                </a:solidFill>
              </a:rPr>
              <a:t>Kafka Sink</a:t>
            </a:r>
          </a:p>
          <a:p>
            <a:r>
              <a:rPr lang="sk-SK" sz="1050" dirty="0" err="1">
                <a:solidFill>
                  <a:schemeClr val="accent1"/>
                </a:solidFill>
              </a:rPr>
              <a:t>Connect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13" name="Flowchart: Direct Access Storage 12"/>
          <p:cNvSpPr/>
          <p:nvPr/>
        </p:nvSpPr>
        <p:spPr>
          <a:xfrm>
            <a:off x="4085946" y="2463738"/>
            <a:ext cx="1188132" cy="918102"/>
          </a:xfrm>
          <a:prstGeom prst="flowChartMagneticDrum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sp>
        <p:nvSpPr>
          <p:cNvPr id="14" name="TextBox 13"/>
          <p:cNvSpPr txBox="1"/>
          <p:nvPr/>
        </p:nvSpPr>
        <p:spPr>
          <a:xfrm>
            <a:off x="4247964" y="2787774"/>
            <a:ext cx="594066" cy="27003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en-US" sz="1500" dirty="0">
                <a:solidFill>
                  <a:schemeClr val="accent1"/>
                </a:solidFill>
              </a:rPr>
              <a:t>Kafka</a:t>
            </a:r>
          </a:p>
          <a:p>
            <a:endParaRPr lang="sk-SK" sz="150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38174" y="1599642"/>
            <a:ext cx="1566174" cy="140415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050" dirty="0">
                <a:solidFill>
                  <a:schemeClr val="accent1"/>
                </a:solidFill>
              </a:rPr>
              <a:t>Hadoop distributed File System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2474" y="1963815"/>
            <a:ext cx="1334961" cy="2700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1050" dirty="0">
                <a:solidFill>
                  <a:schemeClr val="accent1"/>
                </a:solidFill>
              </a:rPr>
              <a:t>Hive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52474" y="2287851"/>
            <a:ext cx="1334961" cy="2700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1050" dirty="0">
                <a:solidFill>
                  <a:schemeClr val="accent1"/>
                </a:solidFill>
              </a:rPr>
              <a:t>HBASE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46186" y="2625756"/>
            <a:ext cx="1334961" cy="2700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1050" dirty="0">
                <a:solidFill>
                  <a:schemeClr val="accent1"/>
                </a:solidFill>
              </a:rPr>
              <a:t>Impala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38174" y="3057804"/>
            <a:ext cx="1566174" cy="1350150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050" dirty="0">
                <a:solidFill>
                  <a:schemeClr val="accent1"/>
                </a:solidFill>
              </a:rPr>
              <a:t>Other Data Consumers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52474" y="3313965"/>
            <a:ext cx="1334961" cy="1620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900" dirty="0">
                <a:solidFill>
                  <a:schemeClr val="accent1"/>
                </a:solidFill>
              </a:rPr>
              <a:t>Spark Streaming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52474" y="3543858"/>
            <a:ext cx="1334961" cy="1620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900" dirty="0">
                <a:solidFill>
                  <a:schemeClr val="accent1"/>
                </a:solidFill>
              </a:rPr>
              <a:t>O2 Streaming FW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6186" y="3759882"/>
            <a:ext cx="1334961" cy="1620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900" dirty="0" err="1">
                <a:solidFill>
                  <a:schemeClr val="accent1"/>
                </a:solidFill>
              </a:rPr>
              <a:t>Solr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46186" y="3975906"/>
            <a:ext cx="1334961" cy="1620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900" dirty="0">
                <a:solidFill>
                  <a:schemeClr val="accent1"/>
                </a:solidFill>
              </a:rPr>
              <a:t>Spark </a:t>
            </a:r>
            <a:r>
              <a:rPr lang="en-US" sz="900" dirty="0" err="1">
                <a:solidFill>
                  <a:schemeClr val="accent1"/>
                </a:solidFill>
              </a:rPr>
              <a:t>MLlib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6186" y="4191930"/>
            <a:ext cx="1334961" cy="1620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900" dirty="0" err="1">
                <a:solidFill>
                  <a:schemeClr val="accent1"/>
                </a:solidFill>
              </a:rPr>
              <a:t>Elasticsearch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00246" y="1653648"/>
            <a:ext cx="959532" cy="4860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1050" dirty="0">
                <a:solidFill>
                  <a:schemeClr val="accent1"/>
                </a:solidFill>
              </a:rPr>
              <a:t>Kafka Streams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517994" y="2134409"/>
            <a:ext cx="0" cy="324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788024" y="2139703"/>
            <a:ext cx="0" cy="318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5" idx="3"/>
            <a:endCxn id="13" idx="1"/>
          </p:cNvCxnSpPr>
          <p:nvPr/>
        </p:nvCxnSpPr>
        <p:spPr>
          <a:xfrm>
            <a:off x="3113838" y="2058693"/>
            <a:ext cx="972108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7" idx="3"/>
          </p:cNvCxnSpPr>
          <p:nvPr/>
        </p:nvCxnSpPr>
        <p:spPr>
          <a:xfrm flipV="1">
            <a:off x="3107550" y="3705876"/>
            <a:ext cx="438336" cy="20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1" idx="0"/>
            <a:endCxn id="13" idx="1"/>
          </p:cNvCxnSpPr>
          <p:nvPr/>
        </p:nvCxnSpPr>
        <p:spPr>
          <a:xfrm flipV="1">
            <a:off x="3761910" y="2922789"/>
            <a:ext cx="324036" cy="351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3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976" y="123478"/>
            <a:ext cx="7704448" cy="648072"/>
          </a:xfrm>
        </p:spPr>
        <p:txBody>
          <a:bodyPr>
            <a:noAutofit/>
          </a:bodyPr>
          <a:lstStyle/>
          <a:p>
            <a:r>
              <a:rPr lang="en-US" sz="2400" dirty="0" smtClean="0"/>
              <a:t>Streaming</a:t>
            </a:r>
            <a:r>
              <a:rPr lang="sk-SK" sz="2400" dirty="0" smtClean="0"/>
              <a:t> architektúra</a:t>
            </a:r>
            <a:r>
              <a:rPr lang="en-US" sz="2400" dirty="0" smtClean="0"/>
              <a:t> </a:t>
            </a: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en-US" sz="2400" dirty="0" err="1" smtClean="0"/>
              <a:t>motiv</a:t>
            </a:r>
            <a:r>
              <a:rPr lang="sk-SK" sz="2400" dirty="0" err="1" smtClean="0"/>
              <a:t>ácia</a:t>
            </a:r>
            <a:endParaRPr lang="sk-SK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3923928" y="1959374"/>
            <a:ext cx="1152128" cy="288032"/>
          </a:xfrm>
          <a:prstGeom prst="roundRect">
            <a:avLst/>
          </a:prstGeom>
          <a:solidFill>
            <a:srgbClr val="0072BC">
              <a:lumMod val="20000"/>
              <a:lumOff val="80000"/>
            </a:srgbClr>
          </a:solidFill>
          <a:ln w="19050" cap="flat" cmpd="sng" algn="ctr">
            <a:solidFill>
              <a:srgbClr val="0072BC">
                <a:shade val="50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DWH</a:t>
            </a:r>
            <a:endParaRPr kumimoji="0" lang="sk-SK" sz="1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Picture 2" descr="Image result for swifty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60" y="231182"/>
            <a:ext cx="244827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6016" y="2391422"/>
            <a:ext cx="3313734" cy="2645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TextBox 56"/>
          <p:cNvSpPr txBox="1"/>
          <p:nvPr/>
        </p:nvSpPr>
        <p:spPr>
          <a:xfrm>
            <a:off x="5076056" y="3183510"/>
            <a:ext cx="576064" cy="216024"/>
          </a:xfrm>
          <a:prstGeom prst="rect">
            <a:avLst/>
          </a:prstGeom>
        </p:spPr>
        <p:txBody>
          <a:bodyPr vert="horz" wrap="square" lIns="0" tIns="0" rIns="0" bIns="0" rtlCol="0">
            <a:normAutofit fontScale="32500" lnSpcReduction="20000"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mediator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&lt;Streaming&gt;</a:t>
            </a:r>
            <a:endParaRPr lang="sk-SK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28184" y="3543550"/>
            <a:ext cx="1512168" cy="288032"/>
          </a:xfrm>
          <a:prstGeom prst="rect">
            <a:avLst/>
          </a:prstGeom>
        </p:spPr>
        <p:txBody>
          <a:bodyPr vert="horz" wrap="square" lIns="0" tIns="0" rIns="0" bIns="0" rtlCol="0">
            <a:normAutofit lnSpcReduction="10000"/>
          </a:bodyPr>
          <a:lstStyle/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Producers &amp; Consumers</a:t>
            </a:r>
          </a:p>
          <a:p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Lots of Events</a:t>
            </a:r>
            <a:endParaRPr lang="sk-SK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148064" y="1959374"/>
            <a:ext cx="1152128" cy="288032"/>
          </a:xfrm>
          <a:prstGeom prst="roundRect">
            <a:avLst/>
          </a:prstGeom>
          <a:solidFill>
            <a:srgbClr val="0072BC">
              <a:lumMod val="20000"/>
              <a:lumOff val="80000"/>
            </a:srgbClr>
          </a:solidFill>
          <a:ln w="19050" cap="flat" cmpd="sng" algn="ctr">
            <a:solidFill>
              <a:srgbClr val="0072BC">
                <a:shade val="50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 Data Lake</a:t>
            </a:r>
            <a:endParaRPr kumimoji="0" lang="sk-SK" sz="1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72200" y="1959374"/>
            <a:ext cx="1152128" cy="288032"/>
          </a:xfrm>
          <a:prstGeom prst="roundRect">
            <a:avLst/>
          </a:prstGeom>
          <a:solidFill>
            <a:srgbClr val="0072BC">
              <a:lumMod val="20000"/>
              <a:lumOff val="80000"/>
            </a:srgbClr>
          </a:solidFill>
          <a:ln w="19050" cap="flat" cmpd="sng" algn="ctr">
            <a:solidFill>
              <a:srgbClr val="0072BC">
                <a:shade val="50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Elastic streams</a:t>
            </a:r>
            <a:endParaRPr kumimoji="0" lang="sk-SK" sz="1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596336" y="1959374"/>
            <a:ext cx="1152128" cy="288032"/>
          </a:xfrm>
          <a:prstGeom prst="roundRect">
            <a:avLst/>
          </a:prstGeom>
          <a:solidFill>
            <a:srgbClr val="0072BC">
              <a:lumMod val="20000"/>
              <a:lumOff val="80000"/>
            </a:srgbClr>
          </a:solidFill>
          <a:ln w="19050" cap="flat" cmpd="sng" algn="ctr">
            <a:solidFill>
              <a:srgbClr val="0072BC">
                <a:shade val="50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OLTP</a:t>
            </a:r>
            <a:endParaRPr kumimoji="0" lang="sk-SK" sz="1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3779912" y="1599334"/>
            <a:ext cx="1656184" cy="288032"/>
          </a:xfrm>
          <a:prstGeom prst="roundRect">
            <a:avLst/>
          </a:prstGeom>
          <a:solidFill>
            <a:srgbClr val="0072BC">
              <a:lumMod val="20000"/>
              <a:lumOff val="80000"/>
            </a:srgbClr>
          </a:solidFill>
          <a:ln w="19050" cap="flat" cmpd="sng" algn="ctr">
            <a:solidFill>
              <a:srgbClr val="0072BC">
                <a:shade val="50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Term Reports</a:t>
            </a:r>
            <a:endParaRPr kumimoji="0" lang="sk-SK" sz="1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508104" y="1599334"/>
            <a:ext cx="1656184" cy="288032"/>
          </a:xfrm>
          <a:prstGeom prst="roundRect">
            <a:avLst/>
          </a:prstGeom>
          <a:solidFill>
            <a:srgbClr val="0072BC">
              <a:lumMod val="20000"/>
              <a:lumOff val="80000"/>
            </a:srgbClr>
          </a:solidFill>
          <a:ln w="19050" cap="flat" cmpd="sng" algn="ctr">
            <a:solidFill>
              <a:srgbClr val="0072BC">
                <a:shade val="50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SQL/NoSQL Engines</a:t>
            </a:r>
            <a:endParaRPr kumimoji="0" lang="sk-SK" sz="1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7236296" y="1599334"/>
            <a:ext cx="1656184" cy="288032"/>
          </a:xfrm>
          <a:prstGeom prst="roundRect">
            <a:avLst/>
          </a:prstGeom>
          <a:solidFill>
            <a:srgbClr val="0072BC">
              <a:lumMod val="20000"/>
              <a:lumOff val="80000"/>
            </a:srgbClr>
          </a:solidFill>
          <a:ln w="19050" cap="flat" cmpd="sng" algn="ctr">
            <a:solidFill>
              <a:srgbClr val="0072BC">
                <a:shade val="50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Vizualizations</a:t>
            </a:r>
            <a:endParaRPr kumimoji="0" lang="sk-SK" sz="1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4" name="Picture 4" descr="Výsledok vyhľadávania obrázkov pre dopyt data scienti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51470"/>
            <a:ext cx="2088232" cy="14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Arrow Connector 75"/>
          <p:cNvCxnSpPr/>
          <p:nvPr/>
        </p:nvCxnSpPr>
        <p:spPr>
          <a:xfrm flipH="1" flipV="1">
            <a:off x="5652120" y="3039495"/>
            <a:ext cx="360040" cy="360039"/>
          </a:xfrm>
          <a:prstGeom prst="straightConnector1">
            <a:avLst/>
          </a:prstGeom>
          <a:noFill/>
          <a:ln w="9525" cap="flat" cmpd="sng" algn="ctr">
            <a:solidFill>
              <a:srgbClr val="0072B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77" name="Straight Arrow Connector 76"/>
          <p:cNvCxnSpPr/>
          <p:nvPr/>
        </p:nvCxnSpPr>
        <p:spPr>
          <a:xfrm flipH="1" flipV="1">
            <a:off x="5724128" y="2895478"/>
            <a:ext cx="504056" cy="72008"/>
          </a:xfrm>
          <a:prstGeom prst="straightConnector1">
            <a:avLst/>
          </a:prstGeom>
          <a:noFill/>
          <a:ln w="9525" cap="flat" cmpd="sng" algn="ctr">
            <a:solidFill>
              <a:srgbClr val="0072B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78" name="Straight Arrow Connector 77"/>
          <p:cNvCxnSpPr/>
          <p:nvPr/>
        </p:nvCxnSpPr>
        <p:spPr>
          <a:xfrm flipH="1" flipV="1">
            <a:off x="5580112" y="3399534"/>
            <a:ext cx="288032" cy="576064"/>
          </a:xfrm>
          <a:prstGeom prst="straightConnector1">
            <a:avLst/>
          </a:prstGeom>
          <a:noFill/>
          <a:ln w="9525" cap="flat" cmpd="sng" algn="ctr">
            <a:solidFill>
              <a:srgbClr val="0072BC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79" name="Picture 6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9174"/>
            <a:ext cx="1070744" cy="127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Content Placeholder 3"/>
          <p:cNvSpPr txBox="1">
            <a:spLocks/>
          </p:cNvSpPr>
          <p:nvPr/>
        </p:nvSpPr>
        <p:spPr>
          <a:xfrm>
            <a:off x="971600" y="771550"/>
            <a:ext cx="3816424" cy="41764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sk-SK" sz="2400" kern="1200" dirty="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1pPr>
            <a:lvl2pPr marL="6254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400" kern="1200" dirty="0" smtClean="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2pPr>
            <a:lvl3pPr marL="1074738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3pPr>
            <a:lvl4pPr marL="15240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C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= Something that happens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4V = 5V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Volume, Velocity, Variety, Veracity,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Mediator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 Streaming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acoording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5V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frozen „truth“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DWH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Strategical decisions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Term reports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 Data Lake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storage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Deep learning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Elastic Streams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Insights</a:t>
            </a:r>
          </a:p>
          <a:p>
            <a:pPr marL="728662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Vizualizations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situation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OLTP = Events appears here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1030" name="Picture 6" descr="Image result for vuca environ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15566"/>
            <a:ext cx="6667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4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1026" name="Picture 2" descr="Image result for vuca environ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131590"/>
            <a:ext cx="450923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2800" b="0" dirty="0"/>
              <a:t>Charakteristika dát a pojem Big</a:t>
            </a:r>
            <a:r>
              <a:rPr lang="en-US" sz="2800" b="0" dirty="0"/>
              <a:t> </a:t>
            </a:r>
            <a:r>
              <a:rPr lang="sk-SK" sz="2800" b="0" dirty="0" err="1"/>
              <a:t>Data</a:t>
            </a:r>
            <a:endParaRPr lang="sk-SK" sz="2800" b="0" dirty="0"/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71550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76" y="1131589"/>
            <a:ext cx="8477290" cy="30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69" y="744825"/>
            <a:ext cx="8140827" cy="39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699542"/>
            <a:ext cx="8009382" cy="401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5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699542"/>
            <a:ext cx="7934275" cy="40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744825"/>
            <a:ext cx="7965567" cy="39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0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99542"/>
            <a:ext cx="5533549" cy="42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0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99542"/>
            <a:ext cx="5550694" cy="42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99542"/>
            <a:ext cx="5422106" cy="405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99542"/>
            <a:ext cx="5079206" cy="40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699542"/>
            <a:ext cx="5147786" cy="40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Charakteristika dát a pojem </a:t>
            </a:r>
            <a:r>
              <a:rPr lang="sk-SK" dirty="0" smtClean="0"/>
              <a:t>Big</a:t>
            </a:r>
            <a:r>
              <a:rPr lang="en-US" dirty="0" smtClean="0"/>
              <a:t> </a:t>
            </a:r>
            <a:r>
              <a:rPr lang="sk-SK" dirty="0" err="1" smtClean="0"/>
              <a:t>Data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15566"/>
            <a:ext cx="779229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3478"/>
            <a:ext cx="3794303" cy="49044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915566"/>
            <a:ext cx="6696744" cy="37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0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15566"/>
            <a:ext cx="6696744" cy="3759576"/>
          </a:xfrm>
          <a:prstGeom prst="rect">
            <a:avLst/>
          </a:prstGeom>
        </p:spPr>
      </p:pic>
      <p:pic>
        <p:nvPicPr>
          <p:cNvPr id="5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3478"/>
            <a:ext cx="3794303" cy="4904449"/>
          </a:xfrm>
        </p:spPr>
      </p:pic>
    </p:spTree>
    <p:extLst>
      <p:ext uri="{BB962C8B-B14F-4D97-AF65-F5344CB8AC3E}">
        <p14:creationId xmlns:p14="http://schemas.microsoft.com/office/powerpoint/2010/main" val="38340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15566"/>
            <a:ext cx="6696744" cy="3759576"/>
          </a:xfrm>
          <a:prstGeom prst="rect">
            <a:avLst/>
          </a:prstGeom>
        </p:spPr>
      </p:pic>
      <p:pic>
        <p:nvPicPr>
          <p:cNvPr id="5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3478"/>
            <a:ext cx="3794303" cy="490444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846862"/>
            <a:ext cx="5616624" cy="40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1026" name="Picture 2" descr="Global event streaming plat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9542"/>
            <a:ext cx="6624736" cy="423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6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1026" name="Picture 2" descr="Global event streaming plat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9542"/>
            <a:ext cx="6624736" cy="423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ky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4664065" cy="262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7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Delta </a:t>
            </a:r>
            <a:r>
              <a:rPr lang="en-US" dirty="0" err="1" smtClean="0"/>
              <a:t>architekt</a:t>
            </a:r>
            <a:r>
              <a:rPr lang="sk-SK" dirty="0" err="1" smtClean="0"/>
              <a:t>úra</a:t>
            </a:r>
            <a:endParaRPr lang="sk-SK" dirty="0"/>
          </a:p>
        </p:txBody>
      </p:sp>
      <p:pic>
        <p:nvPicPr>
          <p:cNvPr id="1026" name="Picture 2" descr="Global event streaming plat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9542"/>
            <a:ext cx="6624736" cy="423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ky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4664065" cy="262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kynet or papa leg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23678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8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 txBox="1">
            <a:spLocks/>
          </p:cNvSpPr>
          <p:nvPr/>
        </p:nvSpPr>
        <p:spPr>
          <a:xfrm>
            <a:off x="1376331" y="293863"/>
            <a:ext cx="5778336" cy="3780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Functionality as a service</a:t>
            </a:r>
            <a:endParaRPr lang="sk-SK" sz="2000" b="1" dirty="0">
              <a:solidFill>
                <a:srgbClr val="0072B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Event-first and event streaming applic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771550"/>
            <a:ext cx="650226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 txBox="1">
            <a:spLocks/>
          </p:cNvSpPr>
          <p:nvPr/>
        </p:nvSpPr>
        <p:spPr>
          <a:xfrm>
            <a:off x="1376331" y="293863"/>
            <a:ext cx="5778336" cy="3780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as a service</a:t>
            </a:r>
            <a:endParaRPr lang="sk-SK" sz="2000" b="1" dirty="0">
              <a:solidFill>
                <a:srgbClr val="0072B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Select organizational ev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128792" cy="42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 txBox="1">
            <a:spLocks/>
          </p:cNvSpPr>
          <p:nvPr/>
        </p:nvSpPr>
        <p:spPr>
          <a:xfrm>
            <a:off x="1376331" y="293863"/>
            <a:ext cx="5778336" cy="3780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as a service </a:t>
            </a:r>
            <a:r>
              <a:rPr lang="en-US" sz="2000" b="1" dirty="0" smtClean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 Data experience</a:t>
            </a:r>
            <a:endParaRPr lang="sk-SK" sz="2000" b="1" dirty="0">
              <a:solidFill>
                <a:srgbClr val="0072B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Select organizational ev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128792" cy="42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/>
              <a:t>DATA </a:t>
            </a:r>
            <a:r>
              <a:rPr lang="sk-SK" sz="4400" b="1" dirty="0" err="1" smtClean="0"/>
              <a:t>Experience</a:t>
            </a:r>
            <a:r>
              <a:rPr lang="sk-SK" sz="4400" b="1" dirty="0" smtClean="0"/>
              <a:t> Technológie</a:t>
            </a:r>
            <a:endParaRPr lang="sk-SK" sz="44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err="1" smtClean="0"/>
              <a:t>Softec</a:t>
            </a:r>
            <a:endParaRPr lang="sk-SK" sz="24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40B643BC-AB13-4FFC-879B-BB675F7A9051}" type="datetime1">
              <a:rPr lang="en-US" smtClean="0"/>
              <a:t>12/4/2018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3495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Aké big sú </a:t>
            </a:r>
            <a:r>
              <a:rPr lang="sk-SK" dirty="0" err="1" smtClean="0"/>
              <a:t>BigData</a:t>
            </a:r>
            <a:r>
              <a:rPr lang="sk-SK" dirty="0" smtClean="0"/>
              <a:t>?</a:t>
            </a:r>
            <a:endParaRPr lang="sk-SK" dirty="0"/>
          </a:p>
        </p:txBody>
      </p:sp>
      <p:sp>
        <p:nvSpPr>
          <p:cNvPr id="5" name="TextBox 4"/>
          <p:cNvSpPr txBox="1"/>
          <p:nvPr/>
        </p:nvSpPr>
        <p:spPr>
          <a:xfrm>
            <a:off x="5544108" y="951570"/>
            <a:ext cx="2073830" cy="648072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endParaRPr lang="sk-SK" sz="162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78986" y="1075735"/>
            <a:ext cx="4633979" cy="1130201"/>
            <a:chOff x="4024206" y="1195260"/>
            <a:chExt cx="5148866" cy="12557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4206" y="1195260"/>
              <a:ext cx="1732893" cy="125577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60704" y="1195260"/>
              <a:ext cx="3312368" cy="1080120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normAutofit lnSpcReduction="10000"/>
            </a:bodyPr>
            <a:lstStyle/>
            <a:p>
              <a:endParaRPr lang="en-US" sz="162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sk-SK" sz="1620" dirty="0">
                  <a:latin typeface="Segoe UI" panose="020B0502040204020203" pitchFamily="34" charset="0"/>
                  <a:cs typeface="Segoe UI" panose="020B0502040204020203" pitchFamily="34" charset="0"/>
                </a:rPr>
                <a:t>Každý človek.</a:t>
              </a:r>
            </a:p>
            <a:p>
              <a:endParaRPr lang="en-US" sz="162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sk-SK" sz="1620" dirty="0">
                  <a:latin typeface="Segoe UI" panose="020B0502040204020203" pitchFamily="34" charset="0"/>
                  <a:cs typeface="Segoe UI" panose="020B0502040204020203" pitchFamily="34" charset="0"/>
                </a:rPr>
                <a:t>Všetky časti.</a:t>
              </a:r>
              <a:r>
                <a:rPr lang="en-US" sz="162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sk-SK" sz="1620" dirty="0">
                  <a:latin typeface="Segoe UI" panose="020B0502040204020203" pitchFamily="34" charset="0"/>
                  <a:cs typeface="Segoe UI" panose="020B0502040204020203" pitchFamily="34" charset="0"/>
                </a:rPr>
                <a:t>V HD.</a:t>
              </a:r>
              <a:r>
                <a:rPr lang="en-US" sz="1620" dirty="0">
                  <a:latin typeface="Segoe UI" panose="020B0502040204020203" pitchFamily="34" charset="0"/>
                  <a:cs typeface="Segoe UI" panose="020B0502040204020203" pitchFamily="34" charset="0"/>
                </a:rPr>
                <a:t> 20x.</a:t>
              </a:r>
              <a:endParaRPr lang="sk-SK" sz="162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en-US" sz="162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Cloud Callout 7"/>
          <p:cNvSpPr/>
          <p:nvPr/>
        </p:nvSpPr>
        <p:spPr>
          <a:xfrm>
            <a:off x="5472605" y="168433"/>
            <a:ext cx="1646880" cy="842494"/>
          </a:xfrm>
          <a:prstGeom prst="cloudCallout">
            <a:avLst>
              <a:gd name="adj1" fmla="val -57871"/>
              <a:gd name="adj2" fmla="val 73304"/>
            </a:avLst>
          </a:prstGeom>
          <a:solidFill>
            <a:srgbClr val="FFCC0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0" b="1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BigData</a:t>
            </a:r>
            <a:endParaRPr lang="en-US" sz="126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6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coming…</a:t>
            </a:r>
            <a:endParaRPr lang="sk-SK" sz="126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711558" y="2172006"/>
            <a:ext cx="2874879" cy="2987928"/>
            <a:chOff x="5428414" y="1849388"/>
            <a:chExt cx="3194310" cy="33199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8414" y="1849388"/>
              <a:ext cx="3194310" cy="22555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95406" y="4254908"/>
              <a:ext cx="2260325" cy="914400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r>
                <a:rPr lang="sk-SK" sz="1620" dirty="0">
                  <a:latin typeface="Segoe UI" panose="020B0502040204020203" pitchFamily="34" charset="0"/>
                  <a:cs typeface="Segoe UI" panose="020B0502040204020203" pitchFamily="34" charset="0"/>
                </a:rPr>
                <a:t>Množstvo za rok 2017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02239" y="2301598"/>
            <a:ext cx="2063926" cy="1804610"/>
            <a:chOff x="3544924" y="2556991"/>
            <a:chExt cx="2293251" cy="20051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2783" y="2556991"/>
              <a:ext cx="1557531" cy="115519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544924" y="3647713"/>
              <a:ext cx="2293251" cy="914400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r>
                <a:rPr lang="en-US" sz="396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&lt;1% </a:t>
              </a:r>
              <a:r>
                <a:rPr lang="en-US" sz="1620" dirty="0">
                  <a:latin typeface="Segoe UI" panose="020B0502040204020203" pitchFamily="34" charset="0"/>
                  <a:cs typeface="Segoe UI" panose="020B0502040204020203" pitchFamily="34" charset="0"/>
                </a:rPr>
                <a:t>d</a:t>
              </a:r>
              <a:r>
                <a:rPr lang="sk-SK" sz="162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át</a:t>
              </a:r>
              <a:r>
                <a:rPr lang="sk-SK" sz="1620" dirty="0">
                  <a:latin typeface="Segoe UI" panose="020B0502040204020203" pitchFamily="34" charset="0"/>
                  <a:cs typeface="Segoe UI" panose="020B0502040204020203" pitchFamily="34" charset="0"/>
                </a:rPr>
                <a:t> sa analyzuje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66952" y="3923279"/>
            <a:ext cx="3395500" cy="1177690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algn="ctr"/>
            <a:r>
              <a:rPr lang="sk-SK" sz="3240" dirty="0" smtClean="0">
                <a:latin typeface="Segoe UI" panose="020B0502040204020203" pitchFamily="34" charset="0"/>
                <a:cs typeface="Segoe UI" panose="020B0502040204020203" pitchFamily="34" charset="0"/>
              </a:rPr>
              <a:t>Ako </a:t>
            </a:r>
            <a:r>
              <a:rPr lang="sk-SK" sz="324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premeniť </a:t>
            </a:r>
            <a:r>
              <a:rPr lang="sk-SK" sz="3240" dirty="0" smtClean="0">
                <a:latin typeface="Segoe UI" panose="020B0502040204020203" pitchFamily="34" charset="0"/>
                <a:cs typeface="Segoe UI" panose="020B0502040204020203" pitchFamily="34" charset="0"/>
              </a:rPr>
              <a:t>dáta </a:t>
            </a:r>
          </a:p>
          <a:p>
            <a:pPr algn="ctr"/>
            <a:r>
              <a:rPr lang="sk-SK" sz="3240" dirty="0" smtClean="0">
                <a:latin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sk-SK" sz="324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informácie</a:t>
            </a:r>
            <a:r>
              <a:rPr lang="sk-SK" sz="3240" dirty="0" smtClean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sk-SK" sz="324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267200" y="578351"/>
            <a:ext cx="2811785" cy="1363974"/>
            <a:chOff x="900000" y="642612"/>
            <a:chExt cx="3124206" cy="15155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000" y="1359561"/>
              <a:ext cx="3124206" cy="79857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512495" y="642612"/>
              <a:ext cx="1899216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20" dirty="0">
                  <a:solidFill>
                    <a:schemeClr val="tx1"/>
                  </a:solidFill>
                </a:rPr>
                <a:t>Denne</a:t>
              </a:r>
              <a:r>
                <a:rPr lang="sk-SK" sz="1620" dirty="0"/>
                <a:t> </a:t>
              </a:r>
              <a:r>
                <a:rPr lang="sk-SK" sz="1620" dirty="0">
                  <a:solidFill>
                    <a:schemeClr val="tx1"/>
                  </a:solidFill>
                </a:rPr>
                <a:t>vznikne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75089" y="2201307"/>
            <a:ext cx="2830916" cy="1081941"/>
            <a:chOff x="1353210" y="2445896"/>
            <a:chExt cx="3145462" cy="1202157"/>
          </a:xfrm>
        </p:grpSpPr>
        <p:sp>
          <p:nvSpPr>
            <p:cNvPr id="14" name="TextBox 13"/>
            <p:cNvSpPr txBox="1"/>
            <p:nvPr/>
          </p:nvSpPr>
          <p:spPr>
            <a:xfrm>
              <a:off x="1353210" y="3246130"/>
              <a:ext cx="3145462" cy="401923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r>
                <a:rPr lang="sk-SK" sz="1620" dirty="0">
                  <a:latin typeface="Segoe UI" panose="020B0502040204020203" pitchFamily="34" charset="0"/>
                  <a:cs typeface="Segoe UI" panose="020B0502040204020203" pitchFamily="34" charset="0"/>
                </a:rPr>
                <a:t>Má nejakú hodnotu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33734" y="2445896"/>
              <a:ext cx="914400" cy="914400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r>
                <a:rPr lang="en-US" sz="4860" b="1" dirty="0">
                  <a:latin typeface="Segoe UI" panose="020B0502040204020203" pitchFamily="34" charset="0"/>
                  <a:cs typeface="Segoe UI" panose="020B0502040204020203" pitchFamily="34" charset="0"/>
                </a:rPr>
                <a:t>1/3</a:t>
              </a:r>
              <a:endParaRPr lang="sk-SK" sz="3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18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2008"/>
            <a:ext cx="6949126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2"/>
          <p:cNvSpPr txBox="1">
            <a:spLocks/>
          </p:cNvSpPr>
          <p:nvPr/>
        </p:nvSpPr>
        <p:spPr>
          <a:xfrm>
            <a:off x="1376331" y="293863"/>
            <a:ext cx="6470884" cy="3780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sk-SK"/>
            </a:defPPr>
            <a:lvl1pPr>
              <a:spcBef>
                <a:spcPct val="0"/>
              </a:spcBef>
              <a:buNone/>
              <a:defRPr sz="2000" b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Logical architecture Big Picture</a:t>
            </a:r>
            <a:endParaRPr lang="sk-SK" dirty="0"/>
          </a:p>
        </p:txBody>
      </p:sp>
      <p:sp>
        <p:nvSpPr>
          <p:cNvPr id="54" name="Content Placeholder 10"/>
          <p:cNvSpPr>
            <a:spLocks noGrp="1"/>
          </p:cNvSpPr>
          <p:nvPr>
            <p:ph idx="1"/>
          </p:nvPr>
        </p:nvSpPr>
        <p:spPr>
          <a:xfrm>
            <a:off x="821109" y="1162230"/>
            <a:ext cx="4038923" cy="3425744"/>
          </a:xfrm>
        </p:spPr>
        <p:txBody>
          <a:bodyPr>
            <a:noAutofit/>
          </a:bodyPr>
          <a:lstStyle/>
          <a:p>
            <a:r>
              <a:rPr lang="en-US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Zdrojov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systémy vytvárajú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ktoré sú ideálne spracované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patternom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Kafke</a:t>
            </a:r>
            <a:endParaRPr lang="sk-SK" sz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dáta produkované zdrojovými systémami sú spracované </a:t>
            </a:r>
            <a:endParaRPr lang="en-US" sz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Kafka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connectormi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alebo </a:t>
            </a:r>
            <a:endParaRPr lang="en-US" sz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transportované pomocou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NiFi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do cieľových úložísk</a:t>
            </a:r>
          </a:p>
          <a:p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Dáta sú ukladané do jedného alebo viacerých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perzistentných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úložísk</a:t>
            </a:r>
          </a:p>
          <a:p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Uložené dáta sú dostupné pre </a:t>
            </a:r>
          </a:p>
          <a:p>
            <a:pPr lvl="1"/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Query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Impala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príp. ďalší SQL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  <a:endParaRPr lang="sk-SK" sz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Analýzu –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nástroje, napr.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Spark</a:t>
            </a:r>
            <a:endParaRPr lang="sk-SK" sz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Vizualizáciu –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Kibana</a:t>
            </a:r>
            <a:r>
              <a:rPr lang="sk-SK" sz="1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2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</a:t>
            </a:r>
            <a:endParaRPr lang="sk-SK" sz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0"/>
            <a:ext cx="34597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2"/>
          <p:cNvSpPr txBox="1">
            <a:spLocks/>
          </p:cNvSpPr>
          <p:nvPr/>
        </p:nvSpPr>
        <p:spPr>
          <a:xfrm>
            <a:off x="1376331" y="293863"/>
            <a:ext cx="6470884" cy="3780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sk-SK"/>
            </a:defPPr>
            <a:lvl1pPr>
              <a:spcBef>
                <a:spcPct val="0"/>
              </a:spcBef>
              <a:buNone/>
              <a:defRPr sz="2000" b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Logical architecture Big Picture</a:t>
            </a:r>
            <a:endParaRPr lang="sk-SK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0"/>
            <a:ext cx="3459799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771550"/>
            <a:ext cx="4925247" cy="41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0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2"/>
          <p:cNvSpPr txBox="1">
            <a:spLocks/>
          </p:cNvSpPr>
          <p:nvPr/>
        </p:nvSpPr>
        <p:spPr>
          <a:xfrm>
            <a:off x="1376331" y="293863"/>
            <a:ext cx="6470884" cy="3780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sk-SK"/>
            </a:defPPr>
            <a:lvl1pPr>
              <a:spcBef>
                <a:spcPct val="0"/>
              </a:spcBef>
              <a:buNone/>
              <a:defRPr sz="2000" b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Logical architecture Big Picture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3598"/>
            <a:ext cx="8244408" cy="3603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746" t="10723" r="20131" b="12395"/>
          <a:stretch/>
        </p:blipFill>
        <p:spPr>
          <a:xfrm>
            <a:off x="6876256" y="267494"/>
            <a:ext cx="2162491" cy="1581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1563638"/>
            <a:ext cx="1082778" cy="580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55526"/>
            <a:ext cx="1347131" cy="41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1032248" y="220397"/>
            <a:ext cx="4853163" cy="2835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sk-SK"/>
            </a:defPPr>
            <a:lvl1pPr>
              <a:spcBef>
                <a:spcPct val="0"/>
              </a:spcBef>
              <a:buNone/>
              <a:defRPr sz="2000" b="1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dirty="0"/>
              <a:t>Implementation Technologies</a:t>
            </a:r>
            <a:endParaRPr lang="sk-SK" sz="1500" dirty="0"/>
          </a:p>
        </p:txBody>
      </p:sp>
      <p:pic>
        <p:nvPicPr>
          <p:cNvPr id="1028" name="Picture 4" descr="Image result for jav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57" y="566507"/>
            <a:ext cx="1037001" cy="189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23" y="2315716"/>
            <a:ext cx="1306193" cy="23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c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39" y="2125191"/>
            <a:ext cx="2607290" cy="106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16" y="862820"/>
            <a:ext cx="2270535" cy="76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47" y="651900"/>
            <a:ext cx="3555875" cy="12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javascri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7774"/>
            <a:ext cx="1868838" cy="18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go programm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31" y="3686811"/>
            <a:ext cx="1981630" cy="7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19225" y="3303632"/>
            <a:ext cx="1223412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Elasticsearch</a:t>
            </a:r>
            <a:endParaRPr lang="en-US" sz="4050" b="1" dirty="0">
              <a:solidFill>
                <a:srgbClr val="1BA8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50" b="1" dirty="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DSL</a:t>
            </a:r>
            <a:endParaRPr lang="sk-SK" sz="4050" b="1" dirty="0">
              <a:solidFill>
                <a:srgbClr val="1BA8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5106" y="1938072"/>
            <a:ext cx="274299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b="1" dirty="0">
                <a:solidFill>
                  <a:srgbClr val="FCD2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PAINLESS</a:t>
            </a:r>
            <a:endParaRPr lang="sk-SK" sz="4050" b="1" dirty="0">
              <a:solidFill>
                <a:srgbClr val="FCD2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elasticsearch ds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4" y="3303633"/>
            <a:ext cx="859121" cy="85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elasticsearch ds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411" y="1954591"/>
            <a:ext cx="659459" cy="65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1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chnology Adoption Curv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128"/>
            <a:ext cx="6425565" cy="4039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1376331" y="293863"/>
            <a:ext cx="5778336" cy="3780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 </a:t>
            </a:r>
            <a:r>
              <a:rPr lang="en-US" sz="2000" b="1" dirty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Footprint </a:t>
            </a:r>
            <a:endParaRPr lang="sk-SK" sz="2000" b="1" dirty="0">
              <a:solidFill>
                <a:srgbClr val="0072B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1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chnology Adoption Curv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128"/>
            <a:ext cx="6425565" cy="40398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921639" y="1317059"/>
            <a:ext cx="1998835" cy="302530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ctr"/>
            <a:r>
              <a:rPr lang="sk-SK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Reálne implementácie 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132" y="1619589"/>
            <a:ext cx="1258785" cy="12386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Right Triangle 10"/>
          <p:cNvSpPr/>
          <p:nvPr/>
        </p:nvSpPr>
        <p:spPr>
          <a:xfrm rot="10800000" flipH="1">
            <a:off x="2779137" y="1619590"/>
            <a:ext cx="4421400" cy="1673299"/>
          </a:xfrm>
          <a:prstGeom prst="rtTriangle">
            <a:avLst/>
          </a:prstGeom>
          <a:solidFill>
            <a:srgbClr val="B9D5FD">
              <a:alpha val="31765"/>
            </a:srgbClr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06499" y="1326954"/>
            <a:ext cx="1119734" cy="304509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ctr"/>
            <a:r>
              <a:rPr lang="sk-SK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Prvé </a:t>
            </a:r>
            <a:r>
              <a:rPr lang="sk-SK" sz="16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</a:t>
            </a:r>
            <a:endParaRPr lang="en-US" sz="16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1376331" y="293863"/>
            <a:ext cx="5778336" cy="3780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Softec</a:t>
            </a:r>
            <a:r>
              <a:rPr lang="en-US" sz="2000" b="1" dirty="0" smtClean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Technology </a:t>
            </a:r>
            <a:r>
              <a:rPr lang="en-US" sz="2000" b="1" dirty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Footprint </a:t>
            </a:r>
            <a:endParaRPr lang="sk-SK" sz="2000" b="1" dirty="0">
              <a:solidFill>
                <a:srgbClr val="0072B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 txBox="1">
            <a:spLocks/>
          </p:cNvSpPr>
          <p:nvPr/>
        </p:nvSpPr>
        <p:spPr>
          <a:xfrm>
            <a:off x="1376331" y="293863"/>
            <a:ext cx="5778336" cy="37804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72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Architecture roadmap</a:t>
            </a:r>
            <a:endParaRPr lang="sk-SK" sz="2000" b="1" dirty="0">
              <a:solidFill>
                <a:srgbClr val="0072B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987574"/>
            <a:ext cx="8424936" cy="367240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r>
              <a:rPr lang="el-GR" dirty="0" smtClean="0"/>
              <a:t>Δ</a:t>
            </a:r>
            <a:r>
              <a:rPr lang="sk-SK" dirty="0" smtClean="0"/>
              <a:t>-</a:t>
            </a:r>
            <a:r>
              <a:rPr lang="sk-SK" dirty="0" err="1" smtClean="0"/>
              <a:t>archite</a:t>
            </a:r>
            <a:r>
              <a:rPr lang="en-US" dirty="0" err="1" smtClean="0"/>
              <a:t>cture</a:t>
            </a:r>
            <a:r>
              <a:rPr lang="sk-SK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 On demand data streaming</a:t>
            </a:r>
            <a:endParaRPr lang="sk-SK" dirty="0" smtClean="0"/>
          </a:p>
          <a:p>
            <a:endParaRPr lang="en-US" dirty="0" smtClean="0"/>
          </a:p>
          <a:p>
            <a:r>
              <a:rPr lang="el-GR" dirty="0" smtClean="0"/>
              <a:t>γ</a:t>
            </a:r>
            <a:r>
              <a:rPr lang="en-US" dirty="0" smtClean="0"/>
              <a:t>-architecture </a:t>
            </a:r>
            <a:r>
              <a:rPr lang="en-US" dirty="0" smtClean="0">
                <a:sym typeface="Wingdings" panose="05000000000000000000" pitchFamily="2" charset="2"/>
              </a:rPr>
              <a:t> In memory on </a:t>
            </a:r>
            <a:r>
              <a:rPr lang="en-US" dirty="0">
                <a:sym typeface="Wingdings" panose="05000000000000000000" pitchFamily="2" charset="2"/>
              </a:rPr>
              <a:t>demand data streaming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/>
              <a:t>β</a:t>
            </a:r>
            <a:r>
              <a:rPr lang="en-US" dirty="0" smtClean="0"/>
              <a:t>-architecture </a:t>
            </a:r>
            <a:r>
              <a:rPr lang="en-US" dirty="0" smtClean="0">
                <a:sym typeface="Wingdings" panose="05000000000000000000" pitchFamily="2" charset="2"/>
              </a:rPr>
              <a:t> Machine driven in </a:t>
            </a:r>
            <a:r>
              <a:rPr lang="en-US" dirty="0">
                <a:sym typeface="Wingdings" panose="05000000000000000000" pitchFamily="2" charset="2"/>
              </a:rPr>
              <a:t>memory on demand data </a:t>
            </a:r>
            <a:r>
              <a:rPr lang="en-US" dirty="0" smtClean="0">
                <a:sym typeface="Wingdings" panose="05000000000000000000" pitchFamily="2" charset="2"/>
              </a:rPr>
              <a:t>streaming - sharing</a:t>
            </a:r>
            <a:endParaRPr lang="en-US" dirty="0"/>
          </a:p>
          <a:p>
            <a:endParaRPr lang="en-US" dirty="0" smtClean="0"/>
          </a:p>
          <a:p>
            <a:r>
              <a:rPr lang="el-GR" dirty="0" smtClean="0"/>
              <a:t>α</a:t>
            </a:r>
            <a:r>
              <a:rPr lang="en-US" dirty="0" smtClean="0"/>
              <a:t>-architecture </a:t>
            </a:r>
            <a:r>
              <a:rPr lang="en-US" dirty="0" smtClean="0">
                <a:sym typeface="Wingdings" panose="05000000000000000000" pitchFamily="2" charset="2"/>
              </a:rPr>
              <a:t> Shared mind</a:t>
            </a:r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5048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1059582"/>
            <a:ext cx="7560432" cy="3600400"/>
          </a:xfrm>
        </p:spPr>
        <p:txBody>
          <a:bodyPr/>
          <a:lstStyle/>
          <a:p>
            <a:endParaRPr lang="sk-SK" sz="900" dirty="0"/>
          </a:p>
          <a:p>
            <a:pPr marL="0" indent="0" algn="ctr">
              <a:buNone/>
            </a:pPr>
            <a:r>
              <a:rPr lang="sk-SK" i="1" dirty="0" smtClean="0"/>
              <a:t>„Ako softwarovým inžinierom je Vám jasné, že ak si to viete predstaviť, potom to viete aj vybudovať.“</a:t>
            </a:r>
          </a:p>
          <a:p>
            <a:pPr marL="0" indent="0">
              <a:buNone/>
            </a:pPr>
            <a:r>
              <a:rPr lang="sk-SK" dirty="0" smtClean="0"/>
              <a:t>					</a:t>
            </a:r>
            <a:r>
              <a:rPr lang="sk-SK" dirty="0" err="1" smtClean="0"/>
              <a:t>Uri</a:t>
            </a:r>
            <a:r>
              <a:rPr lang="sk-SK" dirty="0" smtClean="0"/>
              <a:t> </a:t>
            </a:r>
            <a:r>
              <a:rPr lang="sk-SK" dirty="0" err="1" smtClean="0"/>
              <a:t>Levine</a:t>
            </a:r>
            <a:endParaRPr lang="sk-SK" dirty="0" smtClean="0"/>
          </a:p>
          <a:p>
            <a:pPr marL="0" indent="0">
              <a:buNone/>
            </a:pPr>
            <a:endParaRPr lang="en-US" dirty="0" smtClean="0"/>
          </a:p>
          <a:p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687286"/>
            <a:ext cx="3528392" cy="1984721"/>
          </a:xfrm>
          <a:prstGeom prst="rect">
            <a:avLst/>
          </a:prstGeom>
          <a:effectLst>
            <a:outerShdw blurRad="2286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13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sk-SK" dirty="0" smtClean="0"/>
          </a:p>
          <a:p>
            <a:pPr marL="0" indent="0">
              <a:lnSpc>
                <a:spcPct val="150000"/>
              </a:lnSpc>
              <a:buNone/>
            </a:pPr>
            <a:endParaRPr lang="sk-SK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843558"/>
            <a:ext cx="7580906" cy="326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3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Kvíz</a:t>
            </a:r>
            <a:endParaRPr lang="sk-SK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2B01C816-20CB-42FF-9720-7FB8207418E8}"/>
              </a:ext>
            </a:extLst>
          </p:cNvPr>
          <p:cNvGrpSpPr/>
          <p:nvPr/>
        </p:nvGrpSpPr>
        <p:grpSpPr>
          <a:xfrm>
            <a:off x="2190338" y="900519"/>
            <a:ext cx="4869503" cy="3538211"/>
            <a:chOff x="1043608" y="851501"/>
            <a:chExt cx="7214079" cy="5241795"/>
          </a:xfrm>
        </p:grpSpPr>
        <p:pic>
          <p:nvPicPr>
            <p:cNvPr id="1026" name="Picture 2" descr="Súvisiaci obrázo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61" y="851501"/>
              <a:ext cx="7010926" cy="5086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ĺžnik 4">
              <a:extLst>
                <a:ext uri="{FF2B5EF4-FFF2-40B4-BE49-F238E27FC236}">
                  <a16:creationId xmlns:a16="http://schemas.microsoft.com/office/drawing/2014/main" id="{D2D066A8-E52F-4B93-8712-108FDD5ADAD9}"/>
                </a:ext>
              </a:extLst>
            </p:cNvPr>
            <p:cNvSpPr/>
            <p:nvPr/>
          </p:nvSpPr>
          <p:spPr>
            <a:xfrm>
              <a:off x="1043608" y="5661248"/>
              <a:ext cx="1008112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215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850099" y="896745"/>
            <a:ext cx="5593767" cy="368402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k-SK" sz="1215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Picture 2" descr="Výsledok vyhľadávania obrázkov pre dopyt man vs woman shopp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04" y="883548"/>
            <a:ext cx="3013535" cy="36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>
            <a:extLst>
              <a:ext uri="{FF2B5EF4-FFF2-40B4-BE49-F238E27FC236}">
                <a16:creationId xmlns:a16="http://schemas.microsoft.com/office/drawing/2014/main" id="{FD3A7C45-6D1F-4529-91FE-AE9F6797E256}"/>
              </a:ext>
            </a:extLst>
          </p:cNvPr>
          <p:cNvGrpSpPr/>
          <p:nvPr/>
        </p:nvGrpSpPr>
        <p:grpSpPr>
          <a:xfrm>
            <a:off x="1850098" y="2674897"/>
            <a:ext cx="4834291" cy="1619057"/>
            <a:chOff x="1811693" y="3240165"/>
            <a:chExt cx="5889770" cy="1972549"/>
          </a:xfrm>
        </p:grpSpPr>
        <p:sp>
          <p:nvSpPr>
            <p:cNvPr id="5" name="Flowchart: Data 4"/>
            <p:cNvSpPr/>
            <p:nvPr/>
          </p:nvSpPr>
          <p:spPr>
            <a:xfrm>
              <a:off x="1816251" y="3983021"/>
              <a:ext cx="5885212" cy="1229693"/>
            </a:xfrm>
            <a:prstGeom prst="flowChartInputOutput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" name="Flowchart: Data 5"/>
            <p:cNvSpPr/>
            <p:nvPr/>
          </p:nvSpPr>
          <p:spPr>
            <a:xfrm>
              <a:off x="1811693" y="3240165"/>
              <a:ext cx="5885212" cy="1229693"/>
            </a:xfrm>
            <a:prstGeom prst="flowChartInputOutp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2267" y="4048434"/>
              <a:ext cx="545607" cy="280667"/>
            </a:xfrm>
            <a:prstGeom prst="rect">
              <a:avLst/>
            </a:prstGeom>
          </p:spPr>
          <p:txBody>
            <a:bodyPr vert="horz" wrap="square" lIns="0" tIns="0" rIns="0" bIns="0" rtlCol="0">
              <a:normAutofit/>
            </a:bodyPr>
            <a:lstStyle/>
            <a:p>
              <a:pPr>
                <a:defRPr/>
              </a:pPr>
              <a:r>
                <a:rPr lang="en-US" sz="1013" b="1" dirty="0">
                  <a:solidFill>
                    <a:prstClr val="black"/>
                  </a:solidFill>
                  <a:latin typeface="Arial" panose="020B0604020202020204"/>
                </a:rPr>
                <a:t>DATA</a:t>
              </a:r>
              <a:endParaRPr lang="sk-SK" sz="1013" b="1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63" name="Straight Connector 14"/>
            <p:cNvCxnSpPr>
              <a:stCxn id="36" idx="2"/>
              <a:endCxn id="37" idx="5"/>
            </p:cNvCxnSpPr>
            <p:nvPr/>
          </p:nvCxnSpPr>
          <p:spPr>
            <a:xfrm flipV="1">
              <a:off x="3686894" y="4138780"/>
              <a:ext cx="257553" cy="560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15"/>
            <p:cNvCxnSpPr>
              <a:stCxn id="37" idx="2"/>
              <a:endCxn id="38" idx="6"/>
            </p:cNvCxnSpPr>
            <p:nvPr/>
          </p:nvCxnSpPr>
          <p:spPr>
            <a:xfrm flipV="1">
              <a:off x="4012380" y="4069240"/>
              <a:ext cx="174526" cy="355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16"/>
            <p:cNvCxnSpPr>
              <a:cxnSpLocks/>
              <a:stCxn id="38" idx="2"/>
              <a:endCxn id="39" idx="6"/>
            </p:cNvCxnSpPr>
            <p:nvPr/>
          </p:nvCxnSpPr>
          <p:spPr>
            <a:xfrm>
              <a:off x="4266494" y="4069240"/>
              <a:ext cx="141785" cy="918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7"/>
            <p:cNvCxnSpPr>
              <a:stCxn id="39" idx="1"/>
              <a:endCxn id="130" idx="6"/>
            </p:cNvCxnSpPr>
            <p:nvPr/>
          </p:nvCxnSpPr>
          <p:spPr>
            <a:xfrm flipV="1">
              <a:off x="4476212" y="3946733"/>
              <a:ext cx="58572" cy="18040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18"/>
            <p:cNvCxnSpPr>
              <a:cxnSpLocks/>
              <a:stCxn id="40" idx="3"/>
              <a:endCxn id="42" idx="6"/>
            </p:cNvCxnSpPr>
            <p:nvPr/>
          </p:nvCxnSpPr>
          <p:spPr>
            <a:xfrm>
              <a:off x="4802116" y="4017504"/>
              <a:ext cx="250472" cy="2035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9"/>
            <p:cNvCxnSpPr>
              <a:cxnSpLocks/>
              <a:stCxn id="42" idx="2"/>
              <a:endCxn id="131" idx="5"/>
            </p:cNvCxnSpPr>
            <p:nvPr/>
          </p:nvCxnSpPr>
          <p:spPr>
            <a:xfrm flipV="1">
              <a:off x="5132176" y="3942230"/>
              <a:ext cx="449434" cy="2788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0"/>
            <p:cNvCxnSpPr>
              <a:stCxn id="36" idx="3"/>
              <a:endCxn id="47" idx="1"/>
            </p:cNvCxnSpPr>
            <p:nvPr/>
          </p:nvCxnSpPr>
          <p:spPr>
            <a:xfrm flipH="1">
              <a:off x="3637739" y="4228764"/>
              <a:ext cx="37500" cy="7003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21"/>
            <p:cNvCxnSpPr>
              <a:cxnSpLocks/>
              <a:stCxn id="47" idx="2"/>
              <a:endCxn id="48" idx="5"/>
            </p:cNvCxnSpPr>
            <p:nvPr/>
          </p:nvCxnSpPr>
          <p:spPr>
            <a:xfrm flipV="1">
              <a:off x="3649394" y="4935783"/>
              <a:ext cx="122936" cy="272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22"/>
            <p:cNvCxnSpPr>
              <a:cxnSpLocks/>
              <a:stCxn id="49" idx="4"/>
              <a:endCxn id="48" idx="1"/>
            </p:cNvCxnSpPr>
            <p:nvPr/>
          </p:nvCxnSpPr>
          <p:spPr>
            <a:xfrm flipH="1">
              <a:off x="3828608" y="4745680"/>
              <a:ext cx="68978" cy="12218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23"/>
            <p:cNvCxnSpPr>
              <a:stCxn id="37" idx="4"/>
              <a:endCxn id="49" idx="1"/>
            </p:cNvCxnSpPr>
            <p:nvPr/>
          </p:nvCxnSpPr>
          <p:spPr>
            <a:xfrm flipH="1">
              <a:off x="3925725" y="4152848"/>
              <a:ext cx="46861" cy="51084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cxnSpLocks/>
              <a:stCxn id="39" idx="4"/>
              <a:endCxn id="52" idx="7"/>
            </p:cNvCxnSpPr>
            <p:nvPr/>
          </p:nvCxnSpPr>
          <p:spPr>
            <a:xfrm>
              <a:off x="4448073" y="4209125"/>
              <a:ext cx="6005" cy="48568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cxnSpLocks/>
              <a:stCxn id="52" idx="3"/>
              <a:endCxn id="53" idx="7"/>
            </p:cNvCxnSpPr>
            <p:nvPr/>
          </p:nvCxnSpPr>
          <p:spPr>
            <a:xfrm>
              <a:off x="4510356" y="4762732"/>
              <a:ext cx="75877" cy="9668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cxnSpLocks/>
              <a:stCxn id="53" idx="2"/>
              <a:endCxn id="54" idx="6"/>
            </p:cNvCxnSpPr>
            <p:nvPr/>
          </p:nvCxnSpPr>
          <p:spPr>
            <a:xfrm flipV="1">
              <a:off x="4654166" y="4817817"/>
              <a:ext cx="96791" cy="755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cxnSpLocks/>
              <a:stCxn id="56" idx="6"/>
              <a:endCxn id="54" idx="2"/>
            </p:cNvCxnSpPr>
            <p:nvPr/>
          </p:nvCxnSpPr>
          <p:spPr>
            <a:xfrm flipH="1" flipV="1">
              <a:off x="4830545" y="4817817"/>
              <a:ext cx="125771" cy="986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cxnSpLocks/>
              <a:stCxn id="42" idx="4"/>
              <a:endCxn id="56" idx="1"/>
            </p:cNvCxnSpPr>
            <p:nvPr/>
          </p:nvCxnSpPr>
          <p:spPr>
            <a:xfrm flipH="1">
              <a:off x="5024249" y="4269094"/>
              <a:ext cx="68133" cy="6133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cxnSpLocks/>
              <a:stCxn id="42" idx="4"/>
              <a:endCxn id="57" idx="6"/>
            </p:cNvCxnSpPr>
            <p:nvPr/>
          </p:nvCxnSpPr>
          <p:spPr>
            <a:xfrm>
              <a:off x="5092382" y="4269094"/>
              <a:ext cx="50951" cy="5564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cxnSpLocks/>
              <a:stCxn id="57" idx="2"/>
              <a:endCxn id="58" idx="5"/>
            </p:cNvCxnSpPr>
            <p:nvPr/>
          </p:nvCxnSpPr>
          <p:spPr>
            <a:xfrm flipV="1">
              <a:off x="5222921" y="4810080"/>
              <a:ext cx="76226" cy="154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cxnSpLocks/>
              <a:stCxn id="58" idx="2"/>
              <a:endCxn id="59" idx="6"/>
            </p:cNvCxnSpPr>
            <p:nvPr/>
          </p:nvCxnSpPr>
          <p:spPr>
            <a:xfrm>
              <a:off x="5367080" y="4776119"/>
              <a:ext cx="191831" cy="355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cxnSpLocks/>
              <a:stCxn id="131" idx="4"/>
              <a:endCxn id="59" idx="0"/>
            </p:cNvCxnSpPr>
            <p:nvPr/>
          </p:nvCxnSpPr>
          <p:spPr>
            <a:xfrm flipH="1">
              <a:off x="5598705" y="3956297"/>
              <a:ext cx="11043" cy="8073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cxnSpLocks/>
              <a:stCxn id="130" idx="2"/>
              <a:endCxn id="40" idx="6"/>
            </p:cNvCxnSpPr>
            <p:nvPr/>
          </p:nvCxnSpPr>
          <p:spPr>
            <a:xfrm>
              <a:off x="4614372" y="3946733"/>
              <a:ext cx="119811" cy="368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34" idx="2"/>
              <a:endCxn id="131" idx="5"/>
            </p:cNvCxnSpPr>
            <p:nvPr/>
          </p:nvCxnSpPr>
          <p:spPr>
            <a:xfrm flipV="1">
              <a:off x="5131641" y="3942230"/>
              <a:ext cx="449968" cy="148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1"/>
            <p:cNvCxnSpPr>
              <a:stCxn id="95" idx="0"/>
              <a:endCxn id="34" idx="4"/>
            </p:cNvCxnSpPr>
            <p:nvPr/>
          </p:nvCxnSpPr>
          <p:spPr>
            <a:xfrm flipV="1">
              <a:off x="3264013" y="4262298"/>
              <a:ext cx="0" cy="49672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34" idx="2"/>
              <a:endCxn id="36" idx="6"/>
            </p:cNvCxnSpPr>
            <p:nvPr/>
          </p:nvCxnSpPr>
          <p:spPr>
            <a:xfrm flipV="1">
              <a:off x="3303807" y="4194803"/>
              <a:ext cx="303499" cy="194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5" idx="2"/>
              <a:endCxn id="47" idx="6"/>
            </p:cNvCxnSpPr>
            <p:nvPr/>
          </p:nvCxnSpPr>
          <p:spPr>
            <a:xfrm>
              <a:off x="3303807" y="4807057"/>
              <a:ext cx="265999" cy="1560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cxnSpLocks/>
              <a:endCxn id="134" idx="6"/>
            </p:cNvCxnSpPr>
            <p:nvPr/>
          </p:nvCxnSpPr>
          <p:spPr>
            <a:xfrm flipV="1">
              <a:off x="4818329" y="3957084"/>
              <a:ext cx="233724" cy="22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222401" y="3266517"/>
              <a:ext cx="445739" cy="231886"/>
            </a:xfrm>
            <a:prstGeom prst="rect">
              <a:avLst/>
            </a:prstGeom>
          </p:spPr>
          <p:txBody>
            <a:bodyPr vert="horz" wrap="squar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1013" b="1" dirty="0">
                  <a:solidFill>
                    <a:prstClr val="black"/>
                  </a:solidFill>
                  <a:latin typeface="Arial" panose="020B0604020202020204"/>
                </a:rPr>
                <a:t>BE</a:t>
              </a:r>
            </a:p>
          </p:txBody>
        </p:sp>
        <p:cxnSp>
          <p:nvCxnSpPr>
            <p:cNvPr id="128" name="Straight Connector 1"/>
            <p:cNvCxnSpPr>
              <a:endCxn id="117" idx="2"/>
            </p:cNvCxnSpPr>
            <p:nvPr/>
          </p:nvCxnSpPr>
          <p:spPr>
            <a:xfrm flipH="1">
              <a:off x="2464389" y="4077356"/>
              <a:ext cx="233107" cy="22270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"/>
            <p:cNvCxnSpPr>
              <a:stCxn id="129" idx="3"/>
              <a:endCxn id="137" idx="7"/>
            </p:cNvCxnSpPr>
            <p:nvPr/>
          </p:nvCxnSpPr>
          <p:spPr>
            <a:xfrm>
              <a:off x="2751618" y="4081882"/>
              <a:ext cx="156162" cy="932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"/>
            <p:cNvCxnSpPr>
              <a:cxnSpLocks/>
              <a:stCxn id="137" idx="2"/>
              <a:endCxn id="34" idx="6"/>
            </p:cNvCxnSpPr>
            <p:nvPr/>
          </p:nvCxnSpPr>
          <p:spPr>
            <a:xfrm>
              <a:off x="2975713" y="4209125"/>
              <a:ext cx="248506" cy="51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"/>
            <p:cNvCxnSpPr>
              <a:cxnSpLocks/>
              <a:stCxn id="119" idx="1"/>
              <a:endCxn id="135" idx="5"/>
            </p:cNvCxnSpPr>
            <p:nvPr/>
          </p:nvCxnSpPr>
          <p:spPr>
            <a:xfrm flipV="1">
              <a:off x="2452733" y="4920164"/>
              <a:ext cx="129679" cy="1050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"/>
            <p:cNvCxnSpPr>
              <a:stCxn id="136" idx="7"/>
              <a:endCxn id="135" idx="3"/>
            </p:cNvCxnSpPr>
            <p:nvPr/>
          </p:nvCxnSpPr>
          <p:spPr>
            <a:xfrm flipH="1" flipV="1">
              <a:off x="2638690" y="4920164"/>
              <a:ext cx="95456" cy="1134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"/>
            <p:cNvCxnSpPr>
              <a:cxnSpLocks/>
              <a:stCxn id="139" idx="5"/>
              <a:endCxn id="136" idx="1"/>
            </p:cNvCxnSpPr>
            <p:nvPr/>
          </p:nvCxnSpPr>
          <p:spPr>
            <a:xfrm flipH="1">
              <a:off x="2790424" y="4888106"/>
              <a:ext cx="109768" cy="1454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"/>
            <p:cNvCxnSpPr>
              <a:cxnSpLocks/>
              <a:stCxn id="95" idx="6"/>
              <a:endCxn id="139" idx="2"/>
            </p:cNvCxnSpPr>
            <p:nvPr/>
          </p:nvCxnSpPr>
          <p:spPr>
            <a:xfrm flipH="1">
              <a:off x="2968125" y="4807057"/>
              <a:ext cx="256094" cy="470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"/>
            <p:cNvCxnSpPr>
              <a:cxnSpLocks/>
              <a:stCxn id="137" idx="4"/>
              <a:endCxn id="139" idx="0"/>
            </p:cNvCxnSpPr>
            <p:nvPr/>
          </p:nvCxnSpPr>
          <p:spPr>
            <a:xfrm flipH="1">
              <a:off x="2928331" y="4257154"/>
              <a:ext cx="7588" cy="5489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lowchart: Connector 33"/>
            <p:cNvSpPr/>
            <p:nvPr/>
          </p:nvSpPr>
          <p:spPr>
            <a:xfrm flipH="1">
              <a:off x="3224219" y="416623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Flowchart: Connector 35"/>
            <p:cNvSpPr/>
            <p:nvPr/>
          </p:nvSpPr>
          <p:spPr>
            <a:xfrm flipH="1">
              <a:off x="3607306" y="4146773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7" name="Flowchart: Connector 36"/>
            <p:cNvSpPr/>
            <p:nvPr/>
          </p:nvSpPr>
          <p:spPr>
            <a:xfrm flipH="1">
              <a:off x="3932792" y="405678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Flowchart: Connector 37"/>
            <p:cNvSpPr/>
            <p:nvPr/>
          </p:nvSpPr>
          <p:spPr>
            <a:xfrm flipH="1">
              <a:off x="4186906" y="402121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 flipH="1">
              <a:off x="4408279" y="4113066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2" name="Flowchart: Connector 41"/>
            <p:cNvSpPr/>
            <p:nvPr/>
          </p:nvSpPr>
          <p:spPr>
            <a:xfrm flipH="1">
              <a:off x="5052588" y="417303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7" name="Flowchart: Connector 46"/>
            <p:cNvSpPr/>
            <p:nvPr/>
          </p:nvSpPr>
          <p:spPr>
            <a:xfrm flipH="1">
              <a:off x="3569806" y="491505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8" name="Flowchart: Connector 47"/>
            <p:cNvSpPr/>
            <p:nvPr/>
          </p:nvSpPr>
          <p:spPr>
            <a:xfrm flipH="1">
              <a:off x="3760675" y="4853792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9" name="Flowchart: Connector 48"/>
            <p:cNvSpPr/>
            <p:nvPr/>
          </p:nvSpPr>
          <p:spPr>
            <a:xfrm flipH="1">
              <a:off x="3857792" y="4649621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2" name="Flowchart: Connector 51"/>
            <p:cNvSpPr/>
            <p:nvPr/>
          </p:nvSpPr>
          <p:spPr>
            <a:xfrm flipH="1">
              <a:off x="4442423" y="4680741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3" name="Flowchart: Connector 52"/>
            <p:cNvSpPr/>
            <p:nvPr/>
          </p:nvSpPr>
          <p:spPr>
            <a:xfrm flipH="1">
              <a:off x="4574578" y="4845351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4" name="Flowchart: Connector 53"/>
            <p:cNvSpPr/>
            <p:nvPr/>
          </p:nvSpPr>
          <p:spPr>
            <a:xfrm flipH="1">
              <a:off x="4750957" y="4769787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6" name="Flowchart: Connector 55"/>
            <p:cNvSpPr/>
            <p:nvPr/>
          </p:nvSpPr>
          <p:spPr>
            <a:xfrm flipH="1">
              <a:off x="4956316" y="4868397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7" name="Flowchart: Connector 56"/>
            <p:cNvSpPr/>
            <p:nvPr/>
          </p:nvSpPr>
          <p:spPr>
            <a:xfrm flipH="1">
              <a:off x="5143333" y="477752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Flowchart: Connector 57"/>
            <p:cNvSpPr/>
            <p:nvPr/>
          </p:nvSpPr>
          <p:spPr>
            <a:xfrm flipH="1">
              <a:off x="5287492" y="472808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Flowchart: Connector 58"/>
            <p:cNvSpPr/>
            <p:nvPr/>
          </p:nvSpPr>
          <p:spPr>
            <a:xfrm flipH="1">
              <a:off x="5558911" y="476366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30" name="Flowchart: Connector 129"/>
            <p:cNvSpPr/>
            <p:nvPr/>
          </p:nvSpPr>
          <p:spPr>
            <a:xfrm flipH="1">
              <a:off x="4534784" y="3898703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31" name="Flowchart: Connector 130"/>
            <p:cNvSpPr/>
            <p:nvPr/>
          </p:nvSpPr>
          <p:spPr>
            <a:xfrm flipH="1">
              <a:off x="5569954" y="386023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34" name="Flowchart: Connector 133"/>
            <p:cNvSpPr/>
            <p:nvPr/>
          </p:nvSpPr>
          <p:spPr>
            <a:xfrm flipH="1">
              <a:off x="5052053" y="3909054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5" name="Flowchart: Connector 94"/>
            <p:cNvSpPr/>
            <p:nvPr/>
          </p:nvSpPr>
          <p:spPr>
            <a:xfrm flipH="1">
              <a:off x="3224219" y="4759027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Flowchart: Connector 39"/>
            <p:cNvSpPr/>
            <p:nvPr/>
          </p:nvSpPr>
          <p:spPr>
            <a:xfrm flipH="1">
              <a:off x="4734183" y="3935513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29" name="Flowchart: Connector 128"/>
            <p:cNvSpPr/>
            <p:nvPr/>
          </p:nvSpPr>
          <p:spPr>
            <a:xfrm flipH="1">
              <a:off x="2683685" y="3999891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35" name="Flowchart: Connector 134"/>
            <p:cNvSpPr/>
            <p:nvPr/>
          </p:nvSpPr>
          <p:spPr>
            <a:xfrm flipH="1">
              <a:off x="2570757" y="4838173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36" name="Flowchart: Connector 135"/>
            <p:cNvSpPr/>
            <p:nvPr/>
          </p:nvSpPr>
          <p:spPr>
            <a:xfrm flipH="1">
              <a:off x="2722491" y="501950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37" name="Flowchart: Connector 136"/>
            <p:cNvSpPr/>
            <p:nvPr/>
          </p:nvSpPr>
          <p:spPr>
            <a:xfrm flipH="1">
              <a:off x="2896125" y="416109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39" name="Flowchart: Connector 138"/>
            <p:cNvSpPr/>
            <p:nvPr/>
          </p:nvSpPr>
          <p:spPr>
            <a:xfrm flipH="1">
              <a:off x="2888537" y="480611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7" name="Flowchart: Connector 116"/>
            <p:cNvSpPr/>
            <p:nvPr/>
          </p:nvSpPr>
          <p:spPr>
            <a:xfrm flipH="1">
              <a:off x="2384801" y="4252034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9" name="Flowchart: Connector 118"/>
            <p:cNvSpPr/>
            <p:nvPr/>
          </p:nvSpPr>
          <p:spPr>
            <a:xfrm flipH="1">
              <a:off x="2384800" y="501111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5A3BDA3D-A44F-4F0C-8995-FB8C2A552329}"/>
              </a:ext>
            </a:extLst>
          </p:cNvPr>
          <p:cNvGrpSpPr/>
          <p:nvPr/>
        </p:nvGrpSpPr>
        <p:grpSpPr>
          <a:xfrm>
            <a:off x="1753156" y="1395509"/>
            <a:ext cx="4928157" cy="1761037"/>
            <a:chOff x="1692776" y="1619969"/>
            <a:chExt cx="6004129" cy="2145529"/>
          </a:xfrm>
        </p:grpSpPr>
        <p:sp>
          <p:nvSpPr>
            <p:cNvPr id="7" name="Flowchart: Data 6"/>
            <p:cNvSpPr/>
            <p:nvPr/>
          </p:nvSpPr>
          <p:spPr>
            <a:xfrm>
              <a:off x="1807135" y="2535805"/>
              <a:ext cx="5885212" cy="1229693"/>
            </a:xfrm>
            <a:prstGeom prst="flowChartInputOutp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8" name="Flowchart: Data 7"/>
            <p:cNvSpPr/>
            <p:nvPr/>
          </p:nvSpPr>
          <p:spPr>
            <a:xfrm>
              <a:off x="1811693" y="1808821"/>
              <a:ext cx="5885212" cy="1229693"/>
            </a:xfrm>
            <a:prstGeom prst="flowChartInputOutpu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87648" y="1842071"/>
              <a:ext cx="1018833" cy="230568"/>
            </a:xfrm>
            <a:prstGeom prst="rect">
              <a:avLst/>
            </a:prstGeom>
          </p:spPr>
          <p:txBody>
            <a:bodyPr vert="horz" wrap="squar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1013" b="1" dirty="0">
                  <a:solidFill>
                    <a:prstClr val="black"/>
                  </a:solidFill>
                  <a:latin typeface="Arial" panose="020B0604020202020204"/>
                </a:rPr>
                <a:t>Zákazník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28005" y="2566171"/>
              <a:ext cx="445739" cy="231886"/>
            </a:xfrm>
            <a:prstGeom prst="rect">
              <a:avLst/>
            </a:prstGeom>
          </p:spPr>
          <p:txBody>
            <a:bodyPr vert="horz" wrap="squar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1013" b="1" dirty="0">
                  <a:solidFill>
                    <a:prstClr val="black"/>
                  </a:solidFill>
                  <a:latin typeface="Arial" panose="020B0604020202020204"/>
                </a:rPr>
                <a:t>FE</a:t>
              </a:r>
            </a:p>
          </p:txBody>
        </p:sp>
        <p:cxnSp>
          <p:nvCxnSpPr>
            <p:cNvPr id="61" name="Straight Connector 60"/>
            <p:cNvCxnSpPr>
              <a:stCxn id="14" idx="3"/>
            </p:cNvCxnSpPr>
            <p:nvPr/>
          </p:nvCxnSpPr>
          <p:spPr>
            <a:xfrm>
              <a:off x="3292154" y="3305876"/>
              <a:ext cx="347591" cy="2155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cxnSpLocks/>
              <a:stCxn id="30" idx="2"/>
              <a:endCxn id="31" idx="6"/>
            </p:cNvCxnSpPr>
            <p:nvPr/>
          </p:nvCxnSpPr>
          <p:spPr>
            <a:xfrm flipV="1">
              <a:off x="3686894" y="3378719"/>
              <a:ext cx="418188" cy="131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/>
              <a:stCxn id="31" idx="1"/>
              <a:endCxn id="32" idx="6"/>
            </p:cNvCxnSpPr>
            <p:nvPr/>
          </p:nvCxnSpPr>
          <p:spPr>
            <a:xfrm flipV="1">
              <a:off x="4173015" y="3128396"/>
              <a:ext cx="379404" cy="2163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32" idx="2"/>
              <a:endCxn id="33" idx="6"/>
            </p:cNvCxnSpPr>
            <p:nvPr/>
          </p:nvCxnSpPr>
          <p:spPr>
            <a:xfrm>
              <a:off x="4632007" y="3128395"/>
              <a:ext cx="940526" cy="36314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"/>
            <p:cNvCxnSpPr>
              <a:stCxn id="81" idx="2"/>
              <a:endCxn id="86" idx="6"/>
            </p:cNvCxnSpPr>
            <p:nvPr/>
          </p:nvCxnSpPr>
          <p:spPr>
            <a:xfrm flipV="1">
              <a:off x="3303807" y="2075359"/>
              <a:ext cx="1244369" cy="7218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"/>
            <p:cNvCxnSpPr>
              <a:stCxn id="14" idx="0"/>
              <a:endCxn id="81" idx="4"/>
            </p:cNvCxnSpPr>
            <p:nvPr/>
          </p:nvCxnSpPr>
          <p:spPr>
            <a:xfrm flipH="1" flipV="1">
              <a:off x="3264012" y="2845209"/>
              <a:ext cx="2" cy="37867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"/>
            <p:cNvCxnSpPr>
              <a:stCxn id="33" idx="0"/>
              <a:endCxn id="85" idx="4"/>
            </p:cNvCxnSpPr>
            <p:nvPr/>
          </p:nvCxnSpPr>
          <p:spPr>
            <a:xfrm flipV="1">
              <a:off x="5612327" y="2334761"/>
              <a:ext cx="5827" cy="11087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1"/>
            <p:cNvCxnSpPr>
              <a:stCxn id="86" idx="2"/>
              <a:endCxn id="85" idx="6"/>
            </p:cNvCxnSpPr>
            <p:nvPr/>
          </p:nvCxnSpPr>
          <p:spPr>
            <a:xfrm>
              <a:off x="4627763" y="2075360"/>
              <a:ext cx="950597" cy="21137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"/>
            <p:cNvCxnSpPr>
              <a:stCxn id="32" idx="0"/>
              <a:endCxn id="86" idx="4"/>
            </p:cNvCxnSpPr>
            <p:nvPr/>
          </p:nvCxnSpPr>
          <p:spPr>
            <a:xfrm flipH="1" flipV="1">
              <a:off x="4587969" y="2123388"/>
              <a:ext cx="4244" cy="95697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821693" y="2275228"/>
              <a:ext cx="900257" cy="459507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/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Výber </a:t>
              </a:r>
              <a:endParaRPr lang="en-US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r>
                <a:rPr lang="en-US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produktov</a:t>
              </a:r>
              <a:endParaRPr lang="sk-SK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226700" y="1619969"/>
              <a:ext cx="762000" cy="466473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Výber </a:t>
              </a:r>
              <a:endParaRPr lang="en-US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r>
                <a:rPr lang="en-US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doru</a:t>
              </a:r>
              <a:r>
                <a:rPr lang="sk-SK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čenia</a:t>
              </a:r>
              <a:endParaRPr lang="sk-SK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724072" y="1938376"/>
              <a:ext cx="1106778" cy="467593"/>
            </a:xfrm>
            <a:prstGeom prst="rect">
              <a:avLst/>
            </a:prstGeom>
          </p:spPr>
          <p:txBody>
            <a:bodyPr vert="horz" wrap="none" lIns="0" tIns="0" rIns="0" bIns="0" rtlCol="0">
              <a:normAutofit/>
            </a:bodyPr>
            <a:lstStyle/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Potvrdenie</a:t>
              </a:r>
            </a:p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objednávky</a:t>
              </a:r>
            </a:p>
          </p:txBody>
        </p:sp>
        <p:cxnSp>
          <p:nvCxnSpPr>
            <p:cNvPr id="120" name="Straight Connector 1"/>
            <p:cNvCxnSpPr>
              <a:stCxn id="116" idx="0"/>
              <a:endCxn id="114" idx="4"/>
            </p:cNvCxnSpPr>
            <p:nvPr/>
          </p:nvCxnSpPr>
          <p:spPr>
            <a:xfrm flipV="1">
              <a:off x="2429500" y="2730144"/>
              <a:ext cx="5618" cy="7918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"/>
            <p:cNvCxnSpPr>
              <a:cxnSpLocks/>
              <a:stCxn id="81" idx="6"/>
              <a:endCxn id="114" idx="2"/>
            </p:cNvCxnSpPr>
            <p:nvPr/>
          </p:nvCxnSpPr>
          <p:spPr>
            <a:xfrm flipH="1" flipV="1">
              <a:off x="2474912" y="2682115"/>
              <a:ext cx="749306" cy="11506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"/>
            <p:cNvCxnSpPr>
              <a:cxnSpLocks/>
              <a:stCxn id="14" idx="5"/>
              <a:endCxn id="116" idx="2"/>
            </p:cNvCxnSpPr>
            <p:nvPr/>
          </p:nvCxnSpPr>
          <p:spPr>
            <a:xfrm flipH="1">
              <a:off x="2469294" y="3305877"/>
              <a:ext cx="766581" cy="2641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1692776" y="2449297"/>
              <a:ext cx="900257" cy="459507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/>
            <a:p>
              <a:pPr>
                <a:defRPr/>
              </a:pPr>
              <a:r>
                <a:rPr lang="en-US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</a:t>
              </a:r>
              <a:r>
                <a:rPr lang="sk-SK" sz="900" dirty="0" err="1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íchod</a:t>
              </a:r>
              <a:endParaRPr lang="sk-SK" sz="900" dirty="0">
                <a:solidFill>
                  <a:srgbClr val="0072BC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r>
                <a:rPr lang="sk-SK" sz="900" dirty="0">
                  <a:solidFill>
                    <a:srgbClr val="0072BC">
                      <a:lumMod val="75000"/>
                    </a:srgb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zákazníka</a:t>
              </a:r>
            </a:p>
          </p:txBody>
        </p:sp>
        <p:sp>
          <p:nvSpPr>
            <p:cNvPr id="14" name="Flowchart: Connector 13"/>
            <p:cNvSpPr/>
            <p:nvPr/>
          </p:nvSpPr>
          <p:spPr>
            <a:xfrm flipH="1">
              <a:off x="3224220" y="3223886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Flowchart: Connector 29"/>
            <p:cNvSpPr/>
            <p:nvPr/>
          </p:nvSpPr>
          <p:spPr>
            <a:xfrm flipH="1">
              <a:off x="3607306" y="3462372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Flowchart: Connector 30"/>
            <p:cNvSpPr/>
            <p:nvPr/>
          </p:nvSpPr>
          <p:spPr>
            <a:xfrm flipH="1">
              <a:off x="4105082" y="3330689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Flowchart: Connector 31"/>
            <p:cNvSpPr/>
            <p:nvPr/>
          </p:nvSpPr>
          <p:spPr>
            <a:xfrm flipH="1">
              <a:off x="4552419" y="3080366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Flowchart: Connector 32"/>
            <p:cNvSpPr/>
            <p:nvPr/>
          </p:nvSpPr>
          <p:spPr>
            <a:xfrm flipH="1">
              <a:off x="5572533" y="3443512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85" name="Flowchart: Connector 84"/>
            <p:cNvSpPr/>
            <p:nvPr/>
          </p:nvSpPr>
          <p:spPr>
            <a:xfrm flipH="1">
              <a:off x="5578359" y="2238702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86" name="Flowchart: Connector 85"/>
            <p:cNvSpPr/>
            <p:nvPr/>
          </p:nvSpPr>
          <p:spPr>
            <a:xfrm flipH="1">
              <a:off x="4548175" y="202733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4" name="Flowchart: Connector 113"/>
            <p:cNvSpPr/>
            <p:nvPr/>
          </p:nvSpPr>
          <p:spPr>
            <a:xfrm flipH="1">
              <a:off x="2395324" y="2634085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6" name="Flowchart: Connector 115"/>
            <p:cNvSpPr/>
            <p:nvPr/>
          </p:nvSpPr>
          <p:spPr>
            <a:xfrm flipH="1">
              <a:off x="2389706" y="3522037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81" name="Flowchart: Connector 80"/>
            <p:cNvSpPr/>
            <p:nvPr/>
          </p:nvSpPr>
          <p:spPr>
            <a:xfrm flipH="1">
              <a:off x="3224218" y="2749150"/>
              <a:ext cx="79588" cy="96059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Kde všade sú dáta?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991121" y="2802235"/>
            <a:ext cx="2355883" cy="1162565"/>
            <a:chOff x="5327244" y="3576613"/>
            <a:chExt cx="4171693" cy="2166391"/>
          </a:xfrm>
          <a:solidFill>
            <a:srgbClr val="00B050"/>
          </a:solidFill>
        </p:grpSpPr>
        <p:cxnSp>
          <p:nvCxnSpPr>
            <p:cNvPr id="93" name="Straight Connector 1"/>
            <p:cNvCxnSpPr>
              <a:cxnSpLocks/>
              <a:stCxn id="131" idx="2"/>
              <a:endCxn id="104" idx="6"/>
            </p:cNvCxnSpPr>
            <p:nvPr/>
          </p:nvCxnSpPr>
          <p:spPr>
            <a:xfrm flipV="1">
              <a:off x="5343292" y="4356876"/>
              <a:ext cx="1346189" cy="4324"/>
            </a:xfrm>
            <a:prstGeom prst="line">
              <a:avLst/>
            </a:prstGeom>
            <a:grp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Flowchart: Connector 103"/>
            <p:cNvSpPr/>
            <p:nvPr/>
          </p:nvSpPr>
          <p:spPr>
            <a:xfrm flipH="1">
              <a:off x="6689481" y="4299240"/>
              <a:ext cx="95504" cy="115271"/>
            </a:xfrm>
            <a:prstGeom prst="flowChartConnector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05" name="Straight Connector 1"/>
            <p:cNvCxnSpPr>
              <a:cxnSpLocks/>
              <a:stCxn id="59" idx="2"/>
              <a:endCxn id="107" idx="6"/>
            </p:cNvCxnSpPr>
            <p:nvPr/>
          </p:nvCxnSpPr>
          <p:spPr>
            <a:xfrm flipV="1">
              <a:off x="5327244" y="5524944"/>
              <a:ext cx="1352022" cy="21806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Flowchart: Connector 106"/>
            <p:cNvSpPr/>
            <p:nvPr/>
          </p:nvSpPr>
          <p:spPr>
            <a:xfrm flipH="1">
              <a:off x="6679266" y="5467308"/>
              <a:ext cx="95504" cy="115271"/>
            </a:xfrm>
            <a:prstGeom prst="flowChartConnector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-SK" sz="1013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08" name="Straight Connector 1"/>
            <p:cNvCxnSpPr>
              <a:cxnSpLocks/>
              <a:stCxn id="104" idx="4"/>
              <a:endCxn id="107" idx="0"/>
            </p:cNvCxnSpPr>
            <p:nvPr/>
          </p:nvCxnSpPr>
          <p:spPr>
            <a:xfrm flipH="1">
              <a:off x="6727018" y="4414511"/>
              <a:ext cx="10215" cy="1052797"/>
            </a:xfrm>
            <a:prstGeom prst="line">
              <a:avLst/>
            </a:prstGeom>
            <a:grp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8497483" y="3576613"/>
              <a:ext cx="1001454" cy="561110"/>
            </a:xfrm>
            <a:prstGeom prst="rect">
              <a:avLst/>
            </a:prstGeom>
            <a:noFill/>
            <a:ln w="22225">
              <a:noFill/>
            </a:ln>
          </p:spPr>
          <p:txBody>
            <a:bodyPr vert="horz" wrap="none" lIns="0" tIns="0" rIns="0" bIns="0" rtlCol="0">
              <a:normAutofit/>
            </a:bodyPr>
            <a:lstStyle/>
            <a:p>
              <a:pPr algn="ctr">
                <a:defRPr/>
              </a:pPr>
              <a:r>
                <a:rPr lang="sk-SK" sz="9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Spracovanie</a:t>
              </a:r>
            </a:p>
            <a:p>
              <a:pPr algn="ctr">
                <a:defRPr/>
              </a:pPr>
              <a:r>
                <a:rPr lang="sk-SK" sz="9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objednávky</a:t>
              </a:r>
            </a:p>
          </p:txBody>
        </p:sp>
        <p:cxnSp>
          <p:nvCxnSpPr>
            <p:cNvPr id="111" name="Straight Connector 1"/>
            <p:cNvCxnSpPr>
              <a:stCxn id="104" idx="2"/>
              <a:endCxn id="110" idx="1"/>
            </p:cNvCxnSpPr>
            <p:nvPr/>
          </p:nvCxnSpPr>
          <p:spPr>
            <a:xfrm flipV="1">
              <a:off x="6784986" y="3857169"/>
              <a:ext cx="1712497" cy="499707"/>
            </a:xfrm>
            <a:prstGeom prst="line">
              <a:avLst/>
            </a:prstGeom>
            <a:grp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/>
          <p:cNvGrpSpPr/>
          <p:nvPr/>
        </p:nvGrpSpPr>
        <p:grpSpPr>
          <a:xfrm>
            <a:off x="5359720" y="620645"/>
            <a:ext cx="2108694" cy="886833"/>
            <a:chOff x="4139952" y="463436"/>
            <a:chExt cx="4475956" cy="1773373"/>
          </a:xfrm>
        </p:grpSpPr>
        <p:pic>
          <p:nvPicPr>
            <p:cNvPr id="153" name="Picture 10" descr="Súvisiaci obrázo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513" y="778695"/>
              <a:ext cx="1615395" cy="80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4" name="Group 153"/>
            <p:cNvGrpSpPr/>
            <p:nvPr/>
          </p:nvGrpSpPr>
          <p:grpSpPr>
            <a:xfrm>
              <a:off x="4139952" y="463436"/>
              <a:ext cx="3387000" cy="1773373"/>
              <a:chOff x="5587720" y="848841"/>
              <a:chExt cx="3387000" cy="1773373"/>
            </a:xfrm>
          </p:grpSpPr>
          <p:pic>
            <p:nvPicPr>
              <p:cNvPr id="156" name="Picture 26" descr="https://s.financesonline.com/uploads/2015/03/marketol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1720" y="1772020"/>
                <a:ext cx="1143000" cy="590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8" name="Group 157"/>
              <p:cNvGrpSpPr/>
              <p:nvPr/>
            </p:nvGrpSpPr>
            <p:grpSpPr>
              <a:xfrm>
                <a:off x="6732240" y="1269259"/>
                <a:ext cx="1670980" cy="720000"/>
                <a:chOff x="4773148" y="1331104"/>
                <a:chExt cx="1670980" cy="720000"/>
              </a:xfrm>
            </p:grpSpPr>
            <p:pic>
              <p:nvPicPr>
                <p:cNvPr id="162" name="Picture 18" descr="Výsledok vyhľadávania obrázkov pre dopyt google analytics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3148" y="1331104"/>
                  <a:ext cx="950980" cy="72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3" name="Picture 20" descr="Výsledok vyhľadávania obrázkov pre dopyt exponea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128" y="1331104"/>
                  <a:ext cx="720000" cy="72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59" name="Picture 24" descr="https://s.financesonline.com/uploads/2017/02/HubSpot-3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5935" y="848841"/>
                <a:ext cx="885825" cy="45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8" descr="Logo of Woopra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7720" y="1764963"/>
                <a:ext cx="2095500" cy="857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4047A1D8-FD79-4163-A3A7-C34664E6A21B}"/>
              </a:ext>
            </a:extLst>
          </p:cNvPr>
          <p:cNvGrpSpPr/>
          <p:nvPr/>
        </p:nvGrpSpPr>
        <p:grpSpPr>
          <a:xfrm>
            <a:off x="2353166" y="2673039"/>
            <a:ext cx="2617138" cy="1455440"/>
            <a:chOff x="1298581" y="3608191"/>
            <a:chExt cx="3877511" cy="2049740"/>
          </a:xfrm>
        </p:grpSpPr>
        <p:cxnSp>
          <p:nvCxnSpPr>
            <p:cNvPr id="124" name="Straight Connector 1"/>
            <p:cNvCxnSpPr>
              <a:cxnSpLocks/>
              <a:stCxn id="119" idx="0"/>
              <a:endCxn id="117" idx="4"/>
            </p:cNvCxnSpPr>
            <p:nvPr/>
          </p:nvCxnSpPr>
          <p:spPr>
            <a:xfrm flipV="1">
              <a:off x="1298581" y="4891516"/>
              <a:ext cx="1" cy="7664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cxnSpLocks/>
              <a:stCxn id="30" idx="4"/>
              <a:endCxn id="36" idx="0"/>
            </p:cNvCxnSpPr>
            <p:nvPr/>
          </p:nvCxnSpPr>
          <p:spPr>
            <a:xfrm flipH="1">
              <a:off x="2785242" y="4049770"/>
              <a:ext cx="984" cy="6090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"/>
            <p:cNvCxnSpPr>
              <a:cxnSpLocks/>
              <a:stCxn id="34" idx="0"/>
              <a:endCxn id="14" idx="4"/>
            </p:cNvCxnSpPr>
            <p:nvPr/>
          </p:nvCxnSpPr>
          <p:spPr>
            <a:xfrm flipV="1">
              <a:off x="2319379" y="3774093"/>
              <a:ext cx="985" cy="9072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32" idx="4"/>
              <a:endCxn id="130" idx="0"/>
            </p:cNvCxnSpPr>
            <p:nvPr/>
          </p:nvCxnSpPr>
          <p:spPr>
            <a:xfrm flipH="1">
              <a:off x="3913126" y="3608191"/>
              <a:ext cx="22430" cy="7638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"/>
            <p:cNvCxnSpPr>
              <a:stCxn id="131" idx="0"/>
              <a:endCxn id="33" idx="4"/>
            </p:cNvCxnSpPr>
            <p:nvPr/>
          </p:nvCxnSpPr>
          <p:spPr>
            <a:xfrm flipV="1">
              <a:off x="5171972" y="4027968"/>
              <a:ext cx="4120" cy="2996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"/>
            <p:cNvCxnSpPr>
              <a:cxnSpLocks/>
              <a:stCxn id="117" idx="0"/>
              <a:endCxn id="116" idx="4"/>
            </p:cNvCxnSpPr>
            <p:nvPr/>
          </p:nvCxnSpPr>
          <p:spPr>
            <a:xfrm flipV="1">
              <a:off x="1298582" y="4118739"/>
              <a:ext cx="6948" cy="6617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Skupina 236">
            <a:extLst>
              <a:ext uri="{FF2B5EF4-FFF2-40B4-BE49-F238E27FC236}">
                <a16:creationId xmlns:a16="http://schemas.microsoft.com/office/drawing/2014/main" id="{0F47734A-FAD7-4C22-A0E5-6D2DC33F03C0}"/>
              </a:ext>
            </a:extLst>
          </p:cNvPr>
          <p:cNvGrpSpPr/>
          <p:nvPr/>
        </p:nvGrpSpPr>
        <p:grpSpPr>
          <a:xfrm>
            <a:off x="5022216" y="1970659"/>
            <a:ext cx="2525393" cy="2371520"/>
            <a:chOff x="5203378" y="2538495"/>
            <a:chExt cx="3671357" cy="3268588"/>
          </a:xfrm>
        </p:grpSpPr>
        <p:pic>
          <p:nvPicPr>
            <p:cNvPr id="164" name="Picture 2" descr="Súvisiaci obrázo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219" y="5138475"/>
              <a:ext cx="921516" cy="668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5203378" y="2538495"/>
              <a:ext cx="3543699" cy="2476718"/>
              <a:chOff x="5203377" y="1966994"/>
              <a:chExt cx="3543699" cy="2476718"/>
            </a:xfrm>
          </p:grpSpPr>
          <p:cxnSp>
            <p:nvCxnSpPr>
              <p:cNvPr id="4" name="Straight Arrow Connector 3"/>
              <p:cNvCxnSpPr>
                <a:cxnSpLocks/>
                <a:stCxn id="85" idx="3"/>
                <a:endCxn id="218" idx="2"/>
              </p:cNvCxnSpPr>
              <p:nvPr/>
            </p:nvCxnSpPr>
            <p:spPr>
              <a:xfrm>
                <a:off x="5203377" y="1966994"/>
                <a:ext cx="2797760" cy="2015713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Can 12">
                <a:extLst>
                  <a:ext uri="{FF2B5EF4-FFF2-40B4-BE49-F238E27FC236}">
                    <a16:creationId xmlns:a16="http://schemas.microsoft.com/office/drawing/2014/main" id="{CC4F6139-FFC8-425A-B0DD-40B915B43371}"/>
                  </a:ext>
                </a:extLst>
              </p:cNvPr>
              <p:cNvSpPr/>
              <p:nvPr/>
            </p:nvSpPr>
            <p:spPr>
              <a:xfrm>
                <a:off x="8001137" y="3521702"/>
                <a:ext cx="745939" cy="92201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1080" dirty="0">
                    <a:solidFill>
                      <a:prstClr val="white"/>
                    </a:solidFill>
                    <a:latin typeface="Arial" panose="020B0604020202020204"/>
                  </a:rPr>
                  <a:t>DWH</a:t>
                </a:r>
                <a:endParaRPr lang="sk-SK" sz="1080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590488" y="1789110"/>
            <a:ext cx="1374791" cy="1619454"/>
            <a:chOff x="-349434" y="388533"/>
            <a:chExt cx="1922526" cy="2264666"/>
          </a:xfrm>
          <a:solidFill>
            <a:schemeClr val="accent5"/>
          </a:solidFill>
        </p:grpSpPr>
        <p:cxnSp>
          <p:nvCxnSpPr>
            <p:cNvPr id="55" name="Straight Arrow Connector 54"/>
            <p:cNvCxnSpPr>
              <a:cxnSpLocks/>
              <a:stCxn id="50" idx="2"/>
            </p:cNvCxnSpPr>
            <p:nvPr/>
          </p:nvCxnSpPr>
          <p:spPr>
            <a:xfrm>
              <a:off x="611830" y="1068162"/>
              <a:ext cx="670956" cy="1585037"/>
            </a:xfrm>
            <a:prstGeom prst="straightConnector1">
              <a:avLst/>
            </a:prstGeom>
            <a:grpFill/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-349434" y="388533"/>
              <a:ext cx="1922526" cy="679629"/>
            </a:xfrm>
            <a:prstGeom prst="roundRect">
              <a:avLst/>
            </a:prstGeom>
            <a:grpFill/>
            <a:ln w="95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sk-SK" sz="1350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Neodpovedala</a:t>
              </a:r>
            </a:p>
            <a:p>
              <a:pPr algn="ctr">
                <a:defRPr/>
              </a:pPr>
              <a:r>
                <a:rPr lang="sk-SK" sz="1350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3rd party API</a:t>
              </a: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1203836" y="3718444"/>
            <a:ext cx="1947816" cy="486000"/>
          </a:xfrm>
          <a:prstGeom prst="roundRect">
            <a:avLst/>
          </a:prstGeom>
          <a:solidFill>
            <a:schemeClr val="accent5"/>
          </a:solidFill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noAutofit/>
          </a:bodyPr>
          <a:lstStyle/>
          <a:p>
            <a:pPr algn="ctr">
              <a:defRPr/>
            </a:pPr>
            <a:r>
              <a:rPr lang="sk-SK" sz="135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Zákazník ani neprišiel na predajňu</a:t>
            </a:r>
            <a:r>
              <a:rPr lang="en-US" sz="135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sk-SK" sz="135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2726634" y="2700332"/>
            <a:ext cx="1697940" cy="1207470"/>
            <a:chOff x="3147263" y="2456435"/>
            <a:chExt cx="2374424" cy="1688542"/>
          </a:xfrm>
          <a:solidFill>
            <a:schemeClr val="accent5"/>
          </a:solidFill>
        </p:grpSpPr>
        <p:cxnSp>
          <p:nvCxnSpPr>
            <p:cNvPr id="71" name="Straight Arrow Connector 70"/>
            <p:cNvCxnSpPr>
              <a:cxnSpLocks/>
              <a:stCxn id="149" idx="2"/>
            </p:cNvCxnSpPr>
            <p:nvPr/>
          </p:nvCxnSpPr>
          <p:spPr>
            <a:xfrm>
              <a:off x="4334475" y="3136064"/>
              <a:ext cx="953017" cy="1008913"/>
            </a:xfrm>
            <a:prstGeom prst="straightConnector1">
              <a:avLst/>
            </a:prstGeom>
            <a:grpFill/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3147263" y="2456435"/>
              <a:ext cx="2374424" cy="679629"/>
            </a:xfrm>
            <a:prstGeom prst="roundRect">
              <a:avLst/>
            </a:prstGeom>
            <a:grpFill/>
            <a:ln w="95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sk-SK" sz="1350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Zákazník neprešiel cez risk-</a:t>
              </a:r>
              <a:r>
                <a:rPr lang="sk-SK" sz="1350" dirty="0" err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check</a:t>
              </a:r>
              <a:endParaRPr lang="sk-SK" sz="135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552100" y="1779299"/>
            <a:ext cx="1805952" cy="1419783"/>
            <a:chOff x="6039733" y="1553110"/>
            <a:chExt cx="2525469" cy="1985446"/>
          </a:xfrm>
          <a:solidFill>
            <a:schemeClr val="accent5"/>
          </a:solidFill>
        </p:grpSpPr>
        <p:cxnSp>
          <p:nvCxnSpPr>
            <p:cNvPr id="150" name="Straight Arrow Connector 149"/>
            <p:cNvCxnSpPr>
              <a:cxnSpLocks/>
              <a:stCxn id="151" idx="2"/>
              <a:endCxn id="104" idx="1"/>
            </p:cNvCxnSpPr>
            <p:nvPr/>
          </p:nvCxnSpPr>
          <p:spPr>
            <a:xfrm flipH="1">
              <a:off x="6395427" y="2232739"/>
              <a:ext cx="907041" cy="1305817"/>
            </a:xfrm>
            <a:prstGeom prst="straightConnector1">
              <a:avLst/>
            </a:prstGeom>
            <a:grpFill/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6039733" y="1553110"/>
              <a:ext cx="2525469" cy="679629"/>
            </a:xfrm>
            <a:prstGeom prst="roundRect">
              <a:avLst/>
            </a:prstGeom>
            <a:grpFill/>
            <a:ln w="95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sk-SK" sz="1350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Zákazník čakal mesiac na doručenie zmluvy</a:t>
              </a:r>
            </a:p>
          </p:txBody>
        </p:sp>
      </p:grpSp>
      <p:grpSp>
        <p:nvGrpSpPr>
          <p:cNvPr id="148" name="Skupina 147">
            <a:extLst>
              <a:ext uri="{FF2B5EF4-FFF2-40B4-BE49-F238E27FC236}">
                <a16:creationId xmlns:a16="http://schemas.microsoft.com/office/drawing/2014/main" id="{A5CC7FCD-2CD9-4567-9E08-D78BBB552C0A}"/>
              </a:ext>
            </a:extLst>
          </p:cNvPr>
          <p:cNvGrpSpPr/>
          <p:nvPr/>
        </p:nvGrpSpPr>
        <p:grpSpPr>
          <a:xfrm>
            <a:off x="1956726" y="4214019"/>
            <a:ext cx="4824728" cy="519205"/>
            <a:chOff x="1776740" y="5504883"/>
            <a:chExt cx="4761067" cy="663091"/>
          </a:xfrm>
        </p:grpSpPr>
        <p:grpSp>
          <p:nvGrpSpPr>
            <p:cNvPr id="155" name="Group 164">
              <a:extLst>
                <a:ext uri="{FF2B5EF4-FFF2-40B4-BE49-F238E27FC236}">
                  <a16:creationId xmlns:a16="http://schemas.microsoft.com/office/drawing/2014/main" id="{7F43D4C2-FB3A-41C8-952D-C906DD0D0820}"/>
                </a:ext>
              </a:extLst>
            </p:cNvPr>
            <p:cNvGrpSpPr/>
            <p:nvPr/>
          </p:nvGrpSpPr>
          <p:grpSpPr>
            <a:xfrm>
              <a:off x="1776740" y="5798946"/>
              <a:ext cx="4761067" cy="369028"/>
              <a:chOff x="-3477105" y="4671092"/>
              <a:chExt cx="7101338" cy="550421"/>
            </a:xfrm>
          </p:grpSpPr>
          <p:sp>
            <p:nvSpPr>
              <p:cNvPr id="176" name="Flowchart: Magnetic Disk 166">
                <a:extLst>
                  <a:ext uri="{FF2B5EF4-FFF2-40B4-BE49-F238E27FC236}">
                    <a16:creationId xmlns:a16="http://schemas.microsoft.com/office/drawing/2014/main" id="{B97BF274-35FB-4298-AEF0-3D07F7296B2F}"/>
                  </a:ext>
                </a:extLst>
              </p:cNvPr>
              <p:cNvSpPr/>
              <p:nvPr/>
            </p:nvSpPr>
            <p:spPr>
              <a:xfrm>
                <a:off x="2306810" y="4671094"/>
                <a:ext cx="1317423" cy="550416"/>
              </a:xfrm>
              <a:prstGeom prst="flowChartMagneticDisk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b" anchorCtr="0">
                <a:noAutofit/>
              </a:bodyPr>
              <a:lstStyle/>
              <a:p>
                <a:pPr algn="ctr">
                  <a:defRPr/>
                </a:pPr>
                <a:r>
                  <a:rPr lang="sk-SK" sz="900" b="1" dirty="0">
                    <a:solidFill>
                      <a:sysClr val="windowText" lastClr="000000"/>
                    </a:solidFill>
                    <a:latin typeface="Arial" panose="020B0604020202020204"/>
                  </a:rPr>
                  <a:t>...</a:t>
                </a:r>
                <a:endParaRPr lang="sk-SK" sz="810" b="1" dirty="0">
                  <a:solidFill>
                    <a:sysClr val="windowText" lastClr="000000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177" name="Group 167">
                <a:extLst>
                  <a:ext uri="{FF2B5EF4-FFF2-40B4-BE49-F238E27FC236}">
                    <a16:creationId xmlns:a16="http://schemas.microsoft.com/office/drawing/2014/main" id="{EF806F56-2F9A-4F89-A0E5-9657CA93A23D}"/>
                  </a:ext>
                </a:extLst>
              </p:cNvPr>
              <p:cNvGrpSpPr/>
              <p:nvPr/>
            </p:nvGrpSpPr>
            <p:grpSpPr>
              <a:xfrm>
                <a:off x="-3477105" y="4671092"/>
                <a:ext cx="5655360" cy="550421"/>
                <a:chOff x="-3477105" y="4671092"/>
                <a:chExt cx="5655360" cy="550421"/>
              </a:xfrm>
            </p:grpSpPr>
            <p:sp>
              <p:nvSpPr>
                <p:cNvPr id="178" name="Flowchart: Magnetic Disk 168">
                  <a:extLst>
                    <a:ext uri="{FF2B5EF4-FFF2-40B4-BE49-F238E27FC236}">
                      <a16:creationId xmlns:a16="http://schemas.microsoft.com/office/drawing/2014/main" id="{23994A34-E08D-4CB2-83C0-1F8B9AD1F598}"/>
                    </a:ext>
                  </a:extLst>
                </p:cNvPr>
                <p:cNvSpPr/>
                <p:nvPr/>
              </p:nvSpPr>
              <p:spPr>
                <a:xfrm>
                  <a:off x="860832" y="4671094"/>
                  <a:ext cx="1317423" cy="550419"/>
                </a:xfrm>
                <a:prstGeom prst="flowChartMagneticDisk">
                  <a:avLst/>
                </a:prstGeom>
                <a:solidFill>
                  <a:schemeClr val="bg1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b" anchorCtr="0">
                  <a:noAutofit/>
                </a:bodyPr>
                <a:lstStyle/>
                <a:p>
                  <a:pPr algn="ctr">
                    <a:defRPr/>
                  </a:pPr>
                  <a:r>
                    <a:rPr lang="sk-SK" sz="900" b="1" dirty="0" err="1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Aktuál</a:t>
                  </a:r>
                  <a:r>
                    <a:rPr lang="en-US" sz="900" b="1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.</a:t>
                  </a:r>
                  <a:r>
                    <a:rPr lang="sk-SK" sz="900" b="1" dirty="0">
                      <a:solidFill>
                        <a:sysClr val="windowText" lastClr="000000"/>
                      </a:solidFill>
                      <a:latin typeface="Arial" panose="020B0604020202020204"/>
                    </a:rPr>
                    <a:t> potreba</a:t>
                  </a:r>
                </a:p>
              </p:txBody>
            </p:sp>
            <p:grpSp>
              <p:nvGrpSpPr>
                <p:cNvPr id="179" name="Group 169">
                  <a:extLst>
                    <a:ext uri="{FF2B5EF4-FFF2-40B4-BE49-F238E27FC236}">
                      <a16:creationId xmlns:a16="http://schemas.microsoft.com/office/drawing/2014/main" id="{A611ADDB-F3BE-4D6B-88F8-E26DCB736313}"/>
                    </a:ext>
                  </a:extLst>
                </p:cNvPr>
                <p:cNvGrpSpPr/>
                <p:nvPr/>
              </p:nvGrpSpPr>
              <p:grpSpPr>
                <a:xfrm>
                  <a:off x="-3477105" y="4671092"/>
                  <a:ext cx="4209382" cy="550419"/>
                  <a:chOff x="6396908" y="3553091"/>
                  <a:chExt cx="3797477" cy="504057"/>
                </a:xfrm>
              </p:grpSpPr>
              <p:sp>
                <p:nvSpPr>
                  <p:cNvPr id="180" name="Flowchart: Magnetic Disk 170">
                    <a:extLst>
                      <a:ext uri="{FF2B5EF4-FFF2-40B4-BE49-F238E27FC236}">
                        <a16:creationId xmlns:a16="http://schemas.microsoft.com/office/drawing/2014/main" id="{CE5ACA3A-9D27-4FAF-A467-16F47C9F7813}"/>
                      </a:ext>
                    </a:extLst>
                  </p:cNvPr>
                  <p:cNvSpPr/>
                  <p:nvPr/>
                </p:nvSpPr>
                <p:spPr>
                  <a:xfrm>
                    <a:off x="9005878" y="3553091"/>
                    <a:ext cx="1188507" cy="504055"/>
                  </a:xfrm>
                  <a:prstGeom prst="flowChartMagneticDisk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b" anchorCtr="0">
                    <a:noAutofit/>
                  </a:bodyPr>
                  <a:lstStyle/>
                  <a:p>
                    <a:pPr algn="ctr">
                      <a:defRPr/>
                    </a:pPr>
                    <a:r>
                      <a:rPr lang="en-US" sz="900" b="1" dirty="0" err="1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Soci</a:t>
                    </a:r>
                    <a:r>
                      <a:rPr lang="sk-SK" sz="900" b="1" dirty="0" err="1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álne</a:t>
                    </a:r>
                    <a:r>
                      <a:rPr lang="sk-SK" sz="900" b="1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 siete</a:t>
                    </a:r>
                  </a:p>
                </p:txBody>
              </p:sp>
              <p:sp>
                <p:nvSpPr>
                  <p:cNvPr id="181" name="Flowchart: Magnetic Disk 171">
                    <a:extLst>
                      <a:ext uri="{FF2B5EF4-FFF2-40B4-BE49-F238E27FC236}">
                        <a16:creationId xmlns:a16="http://schemas.microsoft.com/office/drawing/2014/main" id="{3F2F0FBE-6A40-4831-8AF1-5507A191FC93}"/>
                      </a:ext>
                    </a:extLst>
                  </p:cNvPr>
                  <p:cNvSpPr/>
                  <p:nvPr/>
                </p:nvSpPr>
                <p:spPr>
                  <a:xfrm>
                    <a:off x="7701393" y="3553093"/>
                    <a:ext cx="1188509" cy="504053"/>
                  </a:xfrm>
                  <a:prstGeom prst="flowChartMagneticDisk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b" anchorCtr="0">
                    <a:noAutofit/>
                  </a:bodyPr>
                  <a:lstStyle/>
                  <a:p>
                    <a:pPr algn="ctr">
                      <a:defRPr/>
                    </a:pPr>
                    <a:r>
                      <a:rPr lang="sk-SK" sz="900" b="1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Konkurencia</a:t>
                    </a:r>
                    <a:endParaRPr lang="sk-SK" sz="810" b="1" dirty="0">
                      <a:solidFill>
                        <a:sysClr val="windowText" lastClr="000000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182" name="Flowchart: Magnetic Disk 172">
                    <a:extLst>
                      <a:ext uri="{FF2B5EF4-FFF2-40B4-BE49-F238E27FC236}">
                        <a16:creationId xmlns:a16="http://schemas.microsoft.com/office/drawing/2014/main" id="{CAD8F3D8-9DAC-4B90-948D-CC7CE3A417BC}"/>
                      </a:ext>
                    </a:extLst>
                  </p:cNvPr>
                  <p:cNvSpPr/>
                  <p:nvPr/>
                </p:nvSpPr>
                <p:spPr>
                  <a:xfrm>
                    <a:off x="6396908" y="3553093"/>
                    <a:ext cx="1188508" cy="504055"/>
                  </a:xfrm>
                  <a:prstGeom prst="flowChartMagneticDisk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b" anchorCtr="0">
                    <a:noAutofit/>
                  </a:bodyPr>
                  <a:lstStyle/>
                  <a:p>
                    <a:pPr algn="ctr">
                      <a:defRPr/>
                    </a:pPr>
                    <a:r>
                      <a:rPr lang="en-US" sz="900" b="1" dirty="0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Po</a:t>
                    </a:r>
                    <a:r>
                      <a:rPr lang="sk-SK" sz="900" b="1" dirty="0" err="1">
                        <a:solidFill>
                          <a:sysClr val="windowText" lastClr="000000"/>
                        </a:solidFill>
                        <a:latin typeface="Arial" panose="020B0604020202020204"/>
                      </a:rPr>
                      <a:t>časie</a:t>
                    </a:r>
                    <a:endParaRPr lang="sk-SK" sz="945" b="1" dirty="0">
                      <a:solidFill>
                        <a:sysClr val="windowText" lastClr="000000"/>
                      </a:solidFill>
                      <a:latin typeface="Arial" panose="020B0604020202020204"/>
                    </a:endParaRPr>
                  </a:p>
                </p:txBody>
              </p:sp>
            </p:grpSp>
          </p:grpSp>
        </p:grpSp>
        <p:cxnSp>
          <p:nvCxnSpPr>
            <p:cNvPr id="161" name="Rovná spojovacia šípka 160">
              <a:extLst>
                <a:ext uri="{FF2B5EF4-FFF2-40B4-BE49-F238E27FC236}">
                  <a16:creationId xmlns:a16="http://schemas.microsoft.com/office/drawing/2014/main" id="{3AA96788-28D7-4B4E-B79D-D7EDC39F89E0}"/>
                </a:ext>
              </a:extLst>
            </p:cNvPr>
            <p:cNvCxnSpPr>
              <a:cxnSpLocks/>
              <a:stCxn id="182" idx="1"/>
            </p:cNvCxnSpPr>
            <p:nvPr/>
          </p:nvCxnSpPr>
          <p:spPr>
            <a:xfrm flipH="1" flipV="1">
              <a:off x="2212800" y="5515735"/>
              <a:ext cx="5571" cy="283213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Rovná spojovacia šípka 164">
              <a:extLst>
                <a:ext uri="{FF2B5EF4-FFF2-40B4-BE49-F238E27FC236}">
                  <a16:creationId xmlns:a16="http://schemas.microsoft.com/office/drawing/2014/main" id="{74D431C8-B4BD-42DF-8809-363E8294D152}"/>
                </a:ext>
              </a:extLst>
            </p:cNvPr>
            <p:cNvCxnSpPr>
              <a:cxnSpLocks/>
              <a:stCxn id="181" idx="1"/>
            </p:cNvCxnSpPr>
            <p:nvPr/>
          </p:nvCxnSpPr>
          <p:spPr>
            <a:xfrm flipH="1" flipV="1">
              <a:off x="3187822" y="5515735"/>
              <a:ext cx="1" cy="283213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Rovná spojovacia šípka 165">
              <a:extLst>
                <a:ext uri="{FF2B5EF4-FFF2-40B4-BE49-F238E27FC236}">
                  <a16:creationId xmlns:a16="http://schemas.microsoft.com/office/drawing/2014/main" id="{4303E85F-CE50-42CC-B6D1-D272CB14B07E}"/>
                </a:ext>
              </a:extLst>
            </p:cNvPr>
            <p:cNvCxnSpPr>
              <a:cxnSpLocks/>
              <a:stCxn id="180" idx="1"/>
            </p:cNvCxnSpPr>
            <p:nvPr/>
          </p:nvCxnSpPr>
          <p:spPr>
            <a:xfrm flipH="1" flipV="1">
              <a:off x="4157274" y="5515735"/>
              <a:ext cx="1" cy="283211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Rovná spojovacia šípka 167">
              <a:extLst>
                <a:ext uri="{FF2B5EF4-FFF2-40B4-BE49-F238E27FC236}">
                  <a16:creationId xmlns:a16="http://schemas.microsoft.com/office/drawing/2014/main" id="{AD505F8C-4E12-4E2C-B681-48DD3BFAF08B}"/>
                </a:ext>
              </a:extLst>
            </p:cNvPr>
            <p:cNvCxnSpPr>
              <a:cxnSpLocks/>
              <a:stCxn id="178" idx="1"/>
            </p:cNvCxnSpPr>
            <p:nvPr/>
          </p:nvCxnSpPr>
          <p:spPr>
            <a:xfrm flipH="1" flipV="1">
              <a:off x="5126725" y="5515735"/>
              <a:ext cx="1" cy="283213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ovná spojovacia šípka 169">
              <a:extLst>
                <a:ext uri="{FF2B5EF4-FFF2-40B4-BE49-F238E27FC236}">
                  <a16:creationId xmlns:a16="http://schemas.microsoft.com/office/drawing/2014/main" id="{AAD0E2B1-0B08-4218-9D39-D06E1CA47B78}"/>
                </a:ext>
              </a:extLst>
            </p:cNvPr>
            <p:cNvCxnSpPr>
              <a:cxnSpLocks/>
              <a:stCxn id="176" idx="1"/>
            </p:cNvCxnSpPr>
            <p:nvPr/>
          </p:nvCxnSpPr>
          <p:spPr>
            <a:xfrm flipH="1" flipV="1">
              <a:off x="6096175" y="5504883"/>
              <a:ext cx="2" cy="294064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2" descr="Výsledok vyhľadávania obrázkov pre dopyt man vs woman shopp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054" y="253761"/>
            <a:ext cx="860782" cy="104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4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</p:bldLst>
  </p:timing>
</p:sld>
</file>

<file path=ppt/theme/theme1.xml><?xml version="1.0" encoding="utf-8"?>
<a:theme xmlns:a="http://schemas.openxmlformats.org/drawingml/2006/main" name="Obsah">
  <a:themeElements>
    <a:clrScheme name="SOFTEC">
      <a:dk1>
        <a:sysClr val="windowText" lastClr="000000"/>
      </a:dk1>
      <a:lt1>
        <a:sysClr val="window" lastClr="FFFFFF"/>
      </a:lt1>
      <a:dk2>
        <a:srgbClr val="0072BC"/>
      </a:dk2>
      <a:lt2>
        <a:srgbClr val="EEECE1"/>
      </a:lt2>
      <a:accent1>
        <a:srgbClr val="0072BC"/>
      </a:accent1>
      <a:accent2>
        <a:srgbClr val="0DB673"/>
      </a:accent2>
      <a:accent3>
        <a:srgbClr val="9ACA3D"/>
      </a:accent3>
      <a:accent4>
        <a:srgbClr val="FA9D32"/>
      </a:accent4>
      <a:accent5>
        <a:srgbClr val="DF5045"/>
      </a:accent5>
      <a:accent6>
        <a:srgbClr val="6A437C"/>
      </a:accent6>
      <a:hlink>
        <a:srgbClr val="8FD5F6"/>
      </a:hlink>
      <a:folHlink>
        <a:srgbClr val="8FD5F6"/>
      </a:folHlink>
    </a:clrScheme>
    <a:fontScheme name="Segoe / 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15-Prezentácia landscape_16_ku_9" id="{896E6C8E-DB54-4D8E-ACF2-105F99AC893E}" vid="{18C1AFC4-2D1F-4D4F-AA57-034A4A476538}"/>
    </a:ext>
  </a:extLst>
</a:theme>
</file>

<file path=ppt/theme/theme2.xml><?xml version="1.0" encoding="utf-8"?>
<a:theme xmlns:a="http://schemas.openxmlformats.org/drawingml/2006/main" name="Kapitoly">
  <a:themeElements>
    <a:clrScheme name="SOFTEC">
      <a:dk1>
        <a:sysClr val="windowText" lastClr="000000"/>
      </a:dk1>
      <a:lt1>
        <a:sysClr val="window" lastClr="FFFFFF"/>
      </a:lt1>
      <a:dk2>
        <a:srgbClr val="0072BC"/>
      </a:dk2>
      <a:lt2>
        <a:srgbClr val="EEECE1"/>
      </a:lt2>
      <a:accent1>
        <a:srgbClr val="0072BC"/>
      </a:accent1>
      <a:accent2>
        <a:srgbClr val="0DB673"/>
      </a:accent2>
      <a:accent3>
        <a:srgbClr val="9ACA3D"/>
      </a:accent3>
      <a:accent4>
        <a:srgbClr val="FA9D32"/>
      </a:accent4>
      <a:accent5>
        <a:srgbClr val="DF5045"/>
      </a:accent5>
      <a:accent6>
        <a:srgbClr val="6A437C"/>
      </a:accent6>
      <a:hlink>
        <a:srgbClr val="8FD5F6"/>
      </a:hlink>
      <a:folHlink>
        <a:srgbClr val="8FD5F6"/>
      </a:folHlink>
    </a:clrScheme>
    <a:fontScheme name="Segoe / 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15-Prezentácia landscape_16_ku_9" id="{896E6C8E-DB54-4D8E-ACF2-105F99AC893E}" vid="{92F600BD-0690-4462-BE0C-D19C1DFE1498}"/>
    </a:ext>
  </a:extLst>
</a:theme>
</file>

<file path=ppt/theme/theme3.xml><?xml version="1.0" encoding="utf-8"?>
<a:theme xmlns:a="http://schemas.openxmlformats.org/drawingml/2006/main" name="Titulná strana">
  <a:themeElements>
    <a:clrScheme name="SOFTEC">
      <a:dk1>
        <a:sysClr val="windowText" lastClr="000000"/>
      </a:dk1>
      <a:lt1>
        <a:sysClr val="window" lastClr="FFFFFF"/>
      </a:lt1>
      <a:dk2>
        <a:srgbClr val="0072BC"/>
      </a:dk2>
      <a:lt2>
        <a:srgbClr val="EEECE1"/>
      </a:lt2>
      <a:accent1>
        <a:srgbClr val="0072BC"/>
      </a:accent1>
      <a:accent2>
        <a:srgbClr val="0DB673"/>
      </a:accent2>
      <a:accent3>
        <a:srgbClr val="9ACA3D"/>
      </a:accent3>
      <a:accent4>
        <a:srgbClr val="FA9D32"/>
      </a:accent4>
      <a:accent5>
        <a:srgbClr val="DF5045"/>
      </a:accent5>
      <a:accent6>
        <a:srgbClr val="6A437C"/>
      </a:accent6>
      <a:hlink>
        <a:srgbClr val="8FD5F6"/>
      </a:hlink>
      <a:folHlink>
        <a:srgbClr val="8FD5F6"/>
      </a:folHlink>
    </a:clrScheme>
    <a:fontScheme name="Segoe / 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15-Prezentácia landscape_16_ku_9" id="{896E6C8E-DB54-4D8E-ACF2-105F99AC893E}" vid="{5A02B7A8-89CF-4CAE-BA29-0153A93C559E}"/>
    </a:ext>
  </a:extLst>
</a:theme>
</file>

<file path=ppt/theme/theme4.xml><?xml version="1.0" encoding="utf-8"?>
<a:theme xmlns:a="http://schemas.openxmlformats.org/drawingml/2006/main" name="1_Titulná strana">
  <a:themeElements>
    <a:clrScheme name="SOFTEC">
      <a:dk1>
        <a:sysClr val="windowText" lastClr="000000"/>
      </a:dk1>
      <a:lt1>
        <a:sysClr val="window" lastClr="FFFFFF"/>
      </a:lt1>
      <a:dk2>
        <a:srgbClr val="0072BC"/>
      </a:dk2>
      <a:lt2>
        <a:srgbClr val="EEECE1"/>
      </a:lt2>
      <a:accent1>
        <a:srgbClr val="0072BC"/>
      </a:accent1>
      <a:accent2>
        <a:srgbClr val="0DB673"/>
      </a:accent2>
      <a:accent3>
        <a:srgbClr val="9ACA3D"/>
      </a:accent3>
      <a:accent4>
        <a:srgbClr val="FA9D32"/>
      </a:accent4>
      <a:accent5>
        <a:srgbClr val="DF5045"/>
      </a:accent5>
      <a:accent6>
        <a:srgbClr val="6A437C"/>
      </a:accent6>
      <a:hlink>
        <a:srgbClr val="8FD5F6"/>
      </a:hlink>
      <a:folHlink>
        <a:srgbClr val="8FD5F6"/>
      </a:folHlink>
    </a:clrScheme>
    <a:fontScheme name="Segoe / 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15-Prezentácia landscape_16_ku_9" id="{896E6C8E-DB54-4D8E-ACF2-105F99AC893E}" vid="{5A02B7A8-89CF-4CAE-BA29-0153A93C559E}"/>
    </a:ext>
  </a:extLst>
</a:theme>
</file>

<file path=ppt/theme/theme5.xml><?xml version="1.0" encoding="utf-8"?>
<a:theme xmlns:a="http://schemas.openxmlformats.org/drawingml/2006/main" name="1_Obsah">
  <a:themeElements>
    <a:clrScheme name="SOFTEC">
      <a:dk1>
        <a:sysClr val="windowText" lastClr="000000"/>
      </a:dk1>
      <a:lt1>
        <a:sysClr val="window" lastClr="FFFFFF"/>
      </a:lt1>
      <a:dk2>
        <a:srgbClr val="0072BC"/>
      </a:dk2>
      <a:lt2>
        <a:srgbClr val="EEECE1"/>
      </a:lt2>
      <a:accent1>
        <a:srgbClr val="0072BC"/>
      </a:accent1>
      <a:accent2>
        <a:srgbClr val="0DB673"/>
      </a:accent2>
      <a:accent3>
        <a:srgbClr val="9ACA3D"/>
      </a:accent3>
      <a:accent4>
        <a:srgbClr val="FA9D32"/>
      </a:accent4>
      <a:accent5>
        <a:srgbClr val="DF5045"/>
      </a:accent5>
      <a:accent6>
        <a:srgbClr val="6A437C"/>
      </a:accent6>
      <a:hlink>
        <a:srgbClr val="8FD5F6"/>
      </a:hlink>
      <a:folHlink>
        <a:srgbClr val="8FD5F6"/>
      </a:folHlink>
    </a:clrScheme>
    <a:fontScheme name="Segoe / 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15-Prezentácia landscape_16_ku_9" id="{896E6C8E-DB54-4D8E-ACF2-105F99AC893E}" vid="{18C1AFC4-2D1F-4D4F-AA57-034A4A476538}"/>
    </a:ext>
  </a:extLst>
</a:theme>
</file>

<file path=ppt/theme/theme6.xml><?xml version="1.0" encoding="utf-8"?>
<a:theme xmlns:a="http://schemas.openxmlformats.org/drawingml/2006/main" name="2_Obsah">
  <a:themeElements>
    <a:clrScheme name="SOFTEC">
      <a:dk1>
        <a:sysClr val="windowText" lastClr="000000"/>
      </a:dk1>
      <a:lt1>
        <a:sysClr val="window" lastClr="FFFFFF"/>
      </a:lt1>
      <a:dk2>
        <a:srgbClr val="0072BC"/>
      </a:dk2>
      <a:lt2>
        <a:srgbClr val="EEECE1"/>
      </a:lt2>
      <a:accent1>
        <a:srgbClr val="0072BC"/>
      </a:accent1>
      <a:accent2>
        <a:srgbClr val="0DB673"/>
      </a:accent2>
      <a:accent3>
        <a:srgbClr val="9ACA3D"/>
      </a:accent3>
      <a:accent4>
        <a:srgbClr val="FA9D32"/>
      </a:accent4>
      <a:accent5>
        <a:srgbClr val="DF5045"/>
      </a:accent5>
      <a:accent6>
        <a:srgbClr val="6A437C"/>
      </a:accent6>
      <a:hlink>
        <a:srgbClr val="0072BC"/>
      </a:hlink>
      <a:folHlink>
        <a:srgbClr val="6A43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13-Prezentacia landscape_4_ku_3.potm" id="{04D57AA1-B99E-4D7B-8E23-99A94F234C5A}" vid="{302592BE-3B5A-4ED0-8CEF-EF68C6AE0F79}"/>
    </a:ext>
  </a:extLst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V15-Prezentácia landscape_16_ku_9</Template>
  <TotalTime>15062</TotalTime>
  <Words>2371</Words>
  <Application>Microsoft Office PowerPoint</Application>
  <PresentationFormat>On-screen Show (16:9)</PresentationFormat>
  <Paragraphs>657</Paragraphs>
  <Slides>79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Arial</vt:lpstr>
      <vt:lpstr>Calibri</vt:lpstr>
      <vt:lpstr>Segoe UI</vt:lpstr>
      <vt:lpstr>Tahoma</vt:lpstr>
      <vt:lpstr>Wingdings</vt:lpstr>
      <vt:lpstr>Obsah</vt:lpstr>
      <vt:lpstr>Kapitoly</vt:lpstr>
      <vt:lpstr>Titulná strana</vt:lpstr>
      <vt:lpstr>1_Titulná strana</vt:lpstr>
      <vt:lpstr>1_Obsah</vt:lpstr>
      <vt:lpstr>2_Obsah</vt:lpstr>
      <vt:lpstr>DATA EXPERIENCE</vt:lpstr>
      <vt:lpstr>PowerPoint Presentation</vt:lpstr>
      <vt:lpstr>PowerPoint Presentation</vt:lpstr>
      <vt:lpstr>Charakteristika dát a pojem Big Data</vt:lpstr>
      <vt:lpstr>Charakteristika dát a pojem Big Data</vt:lpstr>
      <vt:lpstr>Charakteristika dát a pojem Big Data</vt:lpstr>
      <vt:lpstr>Aké big sú BigData?</vt:lpstr>
      <vt:lpstr>Kvíz</vt:lpstr>
      <vt:lpstr>Kde všade sú dáta?</vt:lpstr>
      <vt:lpstr>Ako dáta zbierať?</vt:lpstr>
      <vt:lpstr>Prínos - Data value?</vt:lpstr>
      <vt:lpstr>Vizualizácia dát</vt:lpstr>
      <vt:lpstr>Umelá inteligencia</vt:lpstr>
      <vt:lpstr>Q learning</vt:lpstr>
      <vt:lpstr>PowerPoint Presentation</vt:lpstr>
      <vt:lpstr>Praktické využitie</vt:lpstr>
      <vt:lpstr>Signifikantné vzťahy</vt:lpstr>
      <vt:lpstr>Signifikantné vzťahy</vt:lpstr>
      <vt:lpstr>Signifikantné vzťahy</vt:lpstr>
      <vt:lpstr>PowerPoint Presentation</vt:lpstr>
      <vt:lpstr>PowerPoint Presentation</vt:lpstr>
      <vt:lpstr>PowerPoint Presentation</vt:lpstr>
      <vt:lpstr>PowerPoint Presentation</vt:lpstr>
      <vt:lpstr>História, technológie a trendy</vt:lpstr>
      <vt:lpstr>Trendy vývoja technológií</vt:lpstr>
      <vt:lpstr>Trendy vývoja technológií</vt:lpstr>
      <vt:lpstr>Trendy vývoja technológií</vt:lpstr>
      <vt:lpstr>Trendy vývoja záujmu o tému</vt:lpstr>
      <vt:lpstr>Trendy vývoja technológií</vt:lpstr>
      <vt:lpstr>Architekúra</vt:lpstr>
      <vt:lpstr>Architektúra</vt:lpstr>
      <vt:lpstr>Architektúra</vt:lpstr>
      <vt:lpstr>Architektúra</vt:lpstr>
      <vt:lpstr>Architektúra</vt:lpstr>
      <vt:lpstr>Architektúra</vt:lpstr>
      <vt:lpstr>Distribuovaná architektúra</vt:lpstr>
      <vt:lpstr>Distribuovaná architektúra</vt:lpstr>
      <vt:lpstr>Škálovanie</vt:lpstr>
      <vt:lpstr>BIG DATA vs. SQL</vt:lpstr>
      <vt:lpstr>BIG DATA vs. SQL</vt:lpstr>
      <vt:lpstr>CAP Theorem</vt:lpstr>
      <vt:lpstr>Každá otázka si zaslúži svoju vlastnú databázu</vt:lpstr>
      <vt:lpstr>Lambda architektúra</vt:lpstr>
      <vt:lpstr>Kappa architektúra</vt:lpstr>
      <vt:lpstr>Rozšírená architektúra</vt:lpstr>
      <vt:lpstr>Streaming architektúra</vt:lpstr>
      <vt:lpstr>Streaming architektúra  motivácia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Delta architektúra</vt:lpstr>
      <vt:lpstr>PowerPoint Presentation</vt:lpstr>
      <vt:lpstr>PowerPoint Presentation</vt:lpstr>
      <vt:lpstr>PowerPoint Presentation</vt:lpstr>
      <vt:lpstr>DATA Experience Technológie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Softec s.r.o.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UX design</dc:title>
  <dc:subject>V15</dc:subject>
  <dc:creator>Černá Alena</dc:creator>
  <cp:lastModifiedBy>Buchta Daniel 2</cp:lastModifiedBy>
  <cp:revision>715</cp:revision>
  <cp:lastPrinted>2015-10-19T12:51:35Z</cp:lastPrinted>
  <dcterms:created xsi:type="dcterms:W3CDTF">2016-02-19T10:29:44Z</dcterms:created>
  <dcterms:modified xsi:type="dcterms:W3CDTF">2018-12-04T13:02:48Z</dcterms:modified>
  <cp:category>Integrovaný systém manažérstva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3.2.0</vt:lpwstr>
  </property>
</Properties>
</file>